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26/5/2025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3435475"/>
            <a:ext cx="7772400" cy="1470025"/>
          </a:xfrm>
        </p:spPr>
        <p:txBody>
          <a:bodyPr/>
          <a:lstStyle/>
          <a:p>
            <a:r>
              <a:rPr lang="el-GR" dirty="0"/>
              <a:t>Βασικές Λειτουργικότητες   Λογισμικού </a:t>
            </a:r>
            <a:r>
              <a:rPr lang="en-US" dirty="0"/>
              <a:t>E-</a:t>
            </a:r>
            <a:r>
              <a:rPr lang="en-US" dirty="0" err="1"/>
              <a:t>Symvoulio</a:t>
            </a:r>
            <a:r>
              <a:rPr lang="en-US" dirty="0"/>
              <a:t>: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32035"/>
            <a:ext cx="6326186" cy="1753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1"/>
            <a:ext cx="2304256" cy="1283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785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92088" y="177281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el-GR" sz="2600" b="1" dirty="0">
                <a:ea typeface="Calibri"/>
                <a:cs typeface="Times New Roman"/>
              </a:rPr>
              <a:t>Πλατφόρμα που συνδυάζει τόσο τις δια ζώσεις συνεδριάσεις  όσο και τις  απομακρυσμένες</a:t>
            </a:r>
            <a:r>
              <a:rPr lang="el-GR" sz="2600" dirty="0">
                <a:ea typeface="Calibri"/>
                <a:cs typeface="Times New Roman"/>
              </a:rPr>
              <a:t>, αλλά και τις υβριδικές  μέσω τηλεδιάσκεψης (άρθρο 11 τροποποίηση παρ. 1 άρθρου 67  ν. 3852/2010)</a:t>
            </a: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l-GR" sz="2600" dirty="0">
                <a:ea typeface="Calibri"/>
                <a:cs typeface="Times New Roman"/>
              </a:rPr>
              <a:t> 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el-GR" sz="2600" b="1" dirty="0" smtClean="0">
                <a:ea typeface="Calibri"/>
                <a:cs typeface="Times New Roman"/>
              </a:rPr>
              <a:t>2.  Μπορεί </a:t>
            </a:r>
            <a:r>
              <a:rPr lang="el-GR" sz="2600" b="1" dirty="0">
                <a:ea typeface="Calibri"/>
                <a:cs typeface="Times New Roman"/>
              </a:rPr>
              <a:t>να αξιοποιηθεί από οποιοδήποτε συλλογικό όργανο του φορέα</a:t>
            </a:r>
            <a:r>
              <a:rPr lang="el-GR" sz="2600" dirty="0">
                <a:ea typeface="Calibri"/>
                <a:cs typeface="Times New Roman"/>
              </a:rPr>
              <a:t> (Δημοτικό Συμβούλιο, Οικονομική Επιτροπή</a:t>
            </a:r>
            <a:r>
              <a:rPr lang="el-GR" sz="2600" dirty="0" smtClean="0">
                <a:ea typeface="Calibri"/>
                <a:cs typeface="Times New Roman"/>
              </a:rPr>
              <a:t>,</a:t>
            </a:r>
            <a:r>
              <a:rPr lang="en-US" sz="2600" dirty="0" smtClean="0">
                <a:ea typeface="Calibri"/>
                <a:cs typeface="Times New Roman"/>
              </a:rPr>
              <a:t> </a:t>
            </a:r>
            <a:r>
              <a:rPr lang="el-GR" sz="2600" dirty="0" err="1" smtClean="0">
                <a:ea typeface="Calibri"/>
                <a:cs typeface="Times New Roman"/>
              </a:rPr>
              <a:t>κ.λ.π</a:t>
            </a:r>
            <a:r>
              <a:rPr lang="el-GR" sz="2600" dirty="0" smtClean="0">
                <a:ea typeface="Calibri"/>
                <a:cs typeface="Times New Roman"/>
              </a:rPr>
              <a:t>.)</a:t>
            </a:r>
            <a:endParaRPr lang="el-GR" sz="2600" dirty="0"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l-GR" sz="2600" dirty="0">
                <a:ea typeface="Calibri"/>
                <a:cs typeface="Times New Roman"/>
              </a:rPr>
              <a:t> 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el-GR" sz="2600" b="1" dirty="0" smtClean="0">
                <a:ea typeface="Calibri"/>
                <a:cs typeface="Times New Roman"/>
              </a:rPr>
              <a:t>3.  Η </a:t>
            </a:r>
            <a:r>
              <a:rPr lang="el-GR" sz="2600" b="1" dirty="0">
                <a:ea typeface="Calibri"/>
                <a:cs typeface="Times New Roman"/>
              </a:rPr>
              <a:t>εφαρμογή  πέραν της εύκολης χρήσης της μέσω υπολογιστή </a:t>
            </a:r>
            <a:r>
              <a:rPr lang="el-GR" sz="2600" b="1" dirty="0" smtClean="0">
                <a:ea typeface="Calibri"/>
                <a:cs typeface="Times New Roman"/>
              </a:rPr>
              <a:t>λειτουργεί </a:t>
            </a:r>
            <a:r>
              <a:rPr lang="el-GR" sz="2600" b="1" dirty="0">
                <a:ea typeface="Calibri"/>
                <a:cs typeface="Times New Roman"/>
              </a:rPr>
              <a:t>και με </a:t>
            </a:r>
            <a:r>
              <a:rPr lang="en-US" sz="2600" b="1" dirty="0">
                <a:ea typeface="Calibri"/>
                <a:cs typeface="Times New Roman"/>
              </a:rPr>
              <a:t>Mobile App</a:t>
            </a:r>
            <a:r>
              <a:rPr lang="el-GR" sz="2600" b="1" dirty="0">
                <a:ea typeface="Calibri"/>
                <a:cs typeface="Times New Roman"/>
              </a:rPr>
              <a:t>.</a:t>
            </a:r>
            <a:endParaRPr lang="el-GR" sz="2600" dirty="0"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dirty="0">
                <a:ea typeface="Calibri"/>
                <a:cs typeface="Times New Roman"/>
              </a:rPr>
              <a:t> 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3050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83723"/>
            <a:ext cx="1941984" cy="510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867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92088" y="177281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el-GR" b="1" dirty="0">
                <a:ea typeface="Calibri"/>
                <a:cs typeface="Times New Roman"/>
              </a:rPr>
              <a:t>4</a:t>
            </a:r>
            <a:r>
              <a:rPr lang="el-GR" b="1" dirty="0" smtClean="0">
                <a:ea typeface="Calibri"/>
                <a:cs typeface="Times New Roman"/>
              </a:rPr>
              <a:t>. Μειώνει </a:t>
            </a:r>
            <a:r>
              <a:rPr lang="el-GR" b="1" dirty="0">
                <a:ea typeface="Calibri"/>
                <a:cs typeface="Times New Roman"/>
              </a:rPr>
              <a:t>το λειτουργικό κόστος των γραφείων συλλογικών οργάνων</a:t>
            </a:r>
            <a:r>
              <a:rPr lang="el-GR" dirty="0">
                <a:ea typeface="Calibri"/>
                <a:cs typeface="Times New Roman"/>
              </a:rPr>
              <a:t> αφού μέσω της εφαρμογής μπορούν να προετοιμάζουν, και στη συνέχεια να παράγουν και να αποστέλλουν τις αποφάσεις με χρήση πρότυπων εντύπων αλλά και εισαγωγής θεμάτων με τους πλέον «έξυπνους τρόπους».</a:t>
            </a: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l-GR" dirty="0">
                <a:ea typeface="Calibri"/>
                <a:cs typeface="Times New Roman"/>
              </a:rPr>
              <a:t> 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el-GR" b="1" dirty="0">
                <a:ea typeface="Calibri"/>
                <a:cs typeface="Times New Roman"/>
              </a:rPr>
              <a:t>5</a:t>
            </a:r>
            <a:r>
              <a:rPr lang="el-GR" b="1" dirty="0" smtClean="0">
                <a:ea typeface="Calibri"/>
                <a:cs typeface="Times New Roman"/>
              </a:rPr>
              <a:t>.  </a:t>
            </a:r>
            <a:r>
              <a:rPr lang="el-GR" dirty="0" smtClean="0">
                <a:ea typeface="Calibri"/>
                <a:cs typeface="Times New Roman"/>
              </a:rPr>
              <a:t>Δίνει </a:t>
            </a:r>
            <a:r>
              <a:rPr lang="el-GR" dirty="0">
                <a:ea typeface="Calibri"/>
                <a:cs typeface="Times New Roman"/>
              </a:rPr>
              <a:t>τη </a:t>
            </a:r>
            <a:r>
              <a:rPr lang="el-GR" b="1" dirty="0">
                <a:ea typeface="Calibri"/>
                <a:cs typeface="Times New Roman"/>
              </a:rPr>
              <a:t>δυνατότητα</a:t>
            </a:r>
            <a:r>
              <a:rPr lang="el-GR" dirty="0">
                <a:ea typeface="Calibri"/>
                <a:cs typeface="Times New Roman"/>
              </a:rPr>
              <a:t>:  </a:t>
            </a: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l-GR" sz="3200" b="1" dirty="0">
                <a:ea typeface="Calibri"/>
                <a:cs typeface="Times New Roman"/>
              </a:rPr>
              <a:t>Ηλεκτρονικής Ψηφοφορίας</a:t>
            </a:r>
            <a:endParaRPr lang="el-GR" sz="32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l-GR" sz="3200" b="1" dirty="0">
                <a:ea typeface="Calibri"/>
                <a:cs typeface="Times New Roman"/>
              </a:rPr>
              <a:t>Καταχώρισης Ηλεκτρονικών Πρακτικών</a:t>
            </a:r>
            <a:endParaRPr lang="el-GR" sz="32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l-GR" sz="3200" b="1" dirty="0">
                <a:ea typeface="Calibri"/>
                <a:cs typeface="Times New Roman"/>
              </a:rPr>
              <a:t>Ενσωματωμένη λειτουργία τηλεδιάσκεψης χωρίς να απαιτείται η χρήση </a:t>
            </a:r>
            <a:r>
              <a:rPr lang="en-US" sz="3200" b="1" dirty="0">
                <a:ea typeface="Calibri"/>
                <a:cs typeface="Times New Roman"/>
              </a:rPr>
              <a:t>link</a:t>
            </a:r>
            <a:r>
              <a:rPr lang="el-GR" sz="3200" b="1" dirty="0">
                <a:ea typeface="Calibri"/>
                <a:cs typeface="Times New Roman"/>
              </a:rPr>
              <a:t>s ή δημιουργία νέων συναντήσεων.</a:t>
            </a:r>
            <a:endParaRPr lang="el-GR" sz="32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l-GR" sz="3200" b="1" dirty="0">
                <a:ea typeface="Calibri"/>
                <a:cs typeface="Times New Roman"/>
              </a:rPr>
              <a:t>Επιλογής του κοινού στο οποίο απευθύνεται ο Δήμος</a:t>
            </a:r>
            <a:endParaRPr lang="el-GR" sz="3200" dirty="0"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endParaRPr lang="el-GR" dirty="0">
              <a:ea typeface="Calibri"/>
              <a:cs typeface="Times New Roman"/>
            </a:endParaRP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3050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83723"/>
            <a:ext cx="1941984" cy="510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220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4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el-GR" sz="2000" b="1" dirty="0" smtClean="0">
                <a:ea typeface="Calibri"/>
                <a:cs typeface="Times New Roman"/>
              </a:rPr>
              <a:t>6. Διαδικασία </a:t>
            </a:r>
            <a:r>
              <a:rPr lang="el-GR" sz="2000" b="1" dirty="0">
                <a:ea typeface="Calibri"/>
                <a:cs typeface="Times New Roman"/>
              </a:rPr>
              <a:t>αναζήτησης θεμάτων με φίλτρα και κριτήρια.</a:t>
            </a:r>
            <a:endParaRPr lang="el-GR" sz="2000" dirty="0"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2000" b="1" dirty="0" smtClean="0">
                <a:ea typeface="Calibri"/>
                <a:cs typeface="Times New Roman"/>
              </a:rPr>
              <a:t>7. Προβολή Δημοκρατικών Διαδικασιών </a:t>
            </a:r>
            <a:r>
              <a:rPr lang="el-GR" sz="2000" dirty="0">
                <a:ea typeface="Calibri"/>
                <a:cs typeface="Times New Roman"/>
              </a:rPr>
              <a:t>μέσω κοινωνικών </a:t>
            </a:r>
            <a:r>
              <a:rPr lang="el-GR" sz="2000" dirty="0" smtClean="0">
                <a:ea typeface="Calibri"/>
                <a:cs typeface="Times New Roman"/>
              </a:rPr>
              <a:t>δικτύων</a:t>
            </a:r>
            <a:r>
              <a:rPr lang="en-US" sz="2000" dirty="0" smtClean="0">
                <a:ea typeface="Calibri"/>
                <a:cs typeface="Times New Roman"/>
              </a:rPr>
              <a:t> </a:t>
            </a:r>
            <a:r>
              <a:rPr lang="el-GR" sz="2000" dirty="0" smtClean="0">
                <a:ea typeface="Calibri"/>
                <a:cs typeface="Times New Roman"/>
              </a:rPr>
              <a:t>όπως το </a:t>
            </a:r>
            <a:r>
              <a:rPr lang="en-US" sz="2000" dirty="0" err="1" smtClean="0">
                <a:ea typeface="Calibri"/>
                <a:cs typeface="Times New Roman"/>
              </a:rPr>
              <a:t>Youtube</a:t>
            </a:r>
            <a:r>
              <a:rPr lang="en-US" sz="2000" dirty="0" smtClean="0">
                <a:ea typeface="Calibri"/>
                <a:cs typeface="Times New Roman"/>
              </a:rPr>
              <a:t>, </a:t>
            </a:r>
            <a:r>
              <a:rPr lang="el-GR" sz="2000" dirty="0" smtClean="0">
                <a:ea typeface="Calibri"/>
                <a:cs typeface="Times New Roman"/>
              </a:rPr>
              <a:t>το </a:t>
            </a:r>
            <a:r>
              <a:rPr lang="en-US" sz="2000" dirty="0" smtClean="0">
                <a:ea typeface="Calibri"/>
                <a:cs typeface="Times New Roman"/>
              </a:rPr>
              <a:t>site</a:t>
            </a:r>
            <a:r>
              <a:rPr lang="el-GR" sz="2000" dirty="0" smtClean="0">
                <a:ea typeface="Calibri"/>
                <a:cs typeface="Times New Roman"/>
              </a:rPr>
              <a:t> του</a:t>
            </a:r>
            <a:r>
              <a:rPr lang="en-US" sz="2000" dirty="0" smtClean="0">
                <a:ea typeface="Calibri"/>
                <a:cs typeface="Times New Roman"/>
              </a:rPr>
              <a:t> </a:t>
            </a:r>
            <a:r>
              <a:rPr lang="el-GR" sz="2000" dirty="0" smtClean="0">
                <a:ea typeface="Calibri"/>
                <a:cs typeface="Times New Roman"/>
              </a:rPr>
              <a:t>Δήμου, το </a:t>
            </a:r>
            <a:r>
              <a:rPr lang="en-US" sz="2000" dirty="0" smtClean="0">
                <a:ea typeface="Calibri"/>
                <a:cs typeface="Times New Roman"/>
              </a:rPr>
              <a:t>Facebook</a:t>
            </a:r>
            <a:r>
              <a:rPr lang="el-GR" sz="2000" dirty="0" smtClean="0">
                <a:ea typeface="Calibri"/>
                <a:cs typeface="Times New Roman"/>
              </a:rPr>
              <a:t> ή το</a:t>
            </a:r>
            <a:r>
              <a:rPr lang="en-US" sz="2000" dirty="0" smtClean="0">
                <a:ea typeface="Calibri"/>
                <a:cs typeface="Times New Roman"/>
              </a:rPr>
              <a:t> X</a:t>
            </a:r>
            <a:r>
              <a:rPr lang="el-GR" sz="2000" dirty="0" smtClean="0">
                <a:ea typeface="Calibri"/>
                <a:cs typeface="Times New Roman"/>
              </a:rPr>
              <a:t> (πρώην </a:t>
            </a:r>
            <a:r>
              <a:rPr lang="en-US" sz="2000" dirty="0" smtClean="0">
                <a:ea typeface="Calibri"/>
                <a:cs typeface="Times New Roman"/>
              </a:rPr>
              <a:t>Twitter)</a:t>
            </a:r>
            <a:r>
              <a:rPr lang="el-GR" sz="2000" dirty="0" smtClean="0">
                <a:ea typeface="Calibri"/>
                <a:cs typeface="Times New Roman"/>
              </a:rPr>
              <a:t> </a:t>
            </a:r>
            <a:endParaRPr lang="en-US" sz="2000" dirty="0" smtClean="0"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2000" b="1" dirty="0" smtClean="0">
                <a:ea typeface="Calibri"/>
                <a:cs typeface="Times New Roman"/>
              </a:rPr>
              <a:t>8. Απομαγνητοφώνηση Πρακτικών </a:t>
            </a:r>
            <a:r>
              <a:rPr lang="el-GR" sz="2000" dirty="0" smtClean="0">
                <a:ea typeface="Calibri"/>
                <a:cs typeface="Times New Roman"/>
              </a:rPr>
              <a:t>εντός 3 ημερών από την ημέρα διεξαγωγής της συνεδρίασης</a:t>
            </a:r>
            <a:r>
              <a:rPr lang="el-GR" sz="2000" dirty="0">
                <a:ea typeface="Calibri"/>
                <a:cs typeface="Times New Roman"/>
              </a:rPr>
              <a:t> </a:t>
            </a:r>
            <a:r>
              <a:rPr lang="el-GR" sz="2000" dirty="0" smtClean="0">
                <a:ea typeface="Calibri"/>
                <a:cs typeface="Times New Roman"/>
              </a:rPr>
              <a:t>με χρήση ΤΝ.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2000" b="1" dirty="0" smtClean="0">
                <a:ea typeface="Calibri"/>
                <a:cs typeface="Times New Roman"/>
              </a:rPr>
              <a:t>9. Ψηφιακός Βοηθός </a:t>
            </a:r>
            <a:r>
              <a:rPr lang="el-GR" sz="2000" dirty="0" smtClean="0">
                <a:ea typeface="Calibri"/>
                <a:cs typeface="Times New Roman"/>
              </a:rPr>
              <a:t>με ενσωματωμένη όλο το νομοθετικό πλαίσιο που διέπει τα συλλογικά όργανα και τις επιτροπές στο Δημόσιο, που απαντά 24/7 με χρήση ΤΝ σε όσα ερωτήματα επί της νομοθεσίας του θέτονται.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2000" b="1" dirty="0" smtClean="0">
                <a:ea typeface="Calibri"/>
                <a:cs typeface="Times New Roman"/>
              </a:rPr>
              <a:t>10. Ψηφιακή Βιβλιοθήκη Εγγράφων </a:t>
            </a:r>
            <a:r>
              <a:rPr lang="el-GR" sz="2000" dirty="0" smtClean="0">
                <a:ea typeface="Calibri"/>
                <a:cs typeface="Times New Roman"/>
              </a:rPr>
              <a:t>όλων των θεμάτων ημερήσιας διάταξης, των αποφάσεων και της νομοθεσίας που αναφέρεται εντός τους.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1"/>
            <a:ext cx="5468937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749" y="5661248"/>
            <a:ext cx="9170749" cy="1196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62439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190</Words>
  <Application>Microsoft Office PowerPoint</Application>
  <PresentationFormat>Προβολή στην οθόνη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Βασικές Λειτουργικότητες   Λογισμικού E-Symvoulio: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Βασικές Λειτουργικότητες   Λογισμικού E-Symvoulio:</dc:title>
  <dc:creator>Kostas Mpavellas</dc:creator>
  <cp:lastModifiedBy>Kostas Mpavellas</cp:lastModifiedBy>
  <cp:revision>5</cp:revision>
  <dcterms:created xsi:type="dcterms:W3CDTF">2023-07-04T07:11:50Z</dcterms:created>
  <dcterms:modified xsi:type="dcterms:W3CDTF">2025-05-26T08:15:34Z</dcterms:modified>
</cp:coreProperties>
</file>