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Montserrat Light" charset="0"/>
      <p:regular r:id="rId12"/>
    </p:embeddedFont>
    <p:embeddedFont>
      <p:font typeface="Canva Sans Bold" charset="0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Poppins Bold" charset="0"/>
      <p:regular r:id="rId18"/>
    </p:embeddedFont>
    <p:embeddedFont>
      <p:font typeface="Canva Sans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-45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6.jpe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8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openxmlformats.org/officeDocument/2006/relationships/image" Target="../media/image36.png"/><Relationship Id="rId7" Type="http://schemas.openxmlformats.org/officeDocument/2006/relationships/image" Target="../media/image32.jpeg"/><Relationship Id="rId12" Type="http://schemas.openxmlformats.org/officeDocument/2006/relationships/image" Target="../media/image35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46.svg"/><Relationship Id="rId5" Type="http://schemas.openxmlformats.org/officeDocument/2006/relationships/image" Target="../media/image5.png"/><Relationship Id="rId15" Type="http://schemas.openxmlformats.org/officeDocument/2006/relationships/image" Target="../media/image12.svg"/><Relationship Id="rId23" Type="http://schemas.openxmlformats.org/officeDocument/2006/relationships/image" Target="../media/image37.png"/><Relationship Id="rId10" Type="http://schemas.openxmlformats.org/officeDocument/2006/relationships/image" Target="../media/image34.png"/><Relationship Id="rId19" Type="http://schemas.openxmlformats.org/officeDocument/2006/relationships/image" Target="../media/image18.svg"/><Relationship Id="rId4" Type="http://schemas.openxmlformats.org/officeDocument/2006/relationships/image" Target="../media/image31.jpeg"/><Relationship Id="rId9" Type="http://schemas.openxmlformats.org/officeDocument/2006/relationships/image" Target="../media/image44.svg"/><Relationship Id="rId14" Type="http://schemas.openxmlformats.org/officeDocument/2006/relationships/image" Target="../media/image7.png"/><Relationship Id="rId22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8.svg"/><Relationship Id="rId3" Type="http://schemas.openxmlformats.org/officeDocument/2006/relationships/image" Target="../media/image4.svg"/><Relationship Id="rId7" Type="http://schemas.openxmlformats.org/officeDocument/2006/relationships/image" Target="../media/image20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10.png"/><Relationship Id="rId5" Type="http://schemas.openxmlformats.org/officeDocument/2006/relationships/image" Target="../media/image18.jpeg"/><Relationship Id="rId10" Type="http://schemas.openxmlformats.org/officeDocument/2006/relationships/image" Target="../media/image12.svg"/><Relationship Id="rId4" Type="http://schemas.openxmlformats.org/officeDocument/2006/relationships/image" Target="../media/image17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3.svg"/><Relationship Id="rId7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24.jpeg"/><Relationship Id="rId9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3.png"/><Relationship Id="rId4" Type="http://schemas.openxmlformats.org/officeDocument/2006/relationships/image" Target="../media/image2.sv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2.sv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86411">
            <a:off x="-3736473" y="7527737"/>
            <a:ext cx="15613996" cy="4079156"/>
          </a:xfrm>
          <a:custGeom>
            <a:avLst/>
            <a:gdLst/>
            <a:ahLst/>
            <a:cxnLst/>
            <a:rect l="l" t="t" r="r" b="b"/>
            <a:pathLst>
              <a:path w="15613996" h="4079156">
                <a:moveTo>
                  <a:pt x="0" y="0"/>
                </a:moveTo>
                <a:lnTo>
                  <a:pt x="15613996" y="0"/>
                </a:lnTo>
                <a:lnTo>
                  <a:pt x="15613996" y="4079157"/>
                </a:lnTo>
                <a:lnTo>
                  <a:pt x="0" y="4079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700000">
            <a:off x="5259331" y="-784732"/>
            <a:ext cx="7315200" cy="3904488"/>
          </a:xfrm>
          <a:custGeom>
            <a:avLst/>
            <a:gdLst/>
            <a:ahLst/>
            <a:cxnLst/>
            <a:rect l="l" t="t" r="r" b="b"/>
            <a:pathLst>
              <a:path w="7315200" h="3904488">
                <a:moveTo>
                  <a:pt x="0" y="0"/>
                </a:moveTo>
                <a:lnTo>
                  <a:pt x="7315200" y="0"/>
                </a:lnTo>
                <a:lnTo>
                  <a:pt x="7315200" y="3904488"/>
                </a:lnTo>
                <a:lnTo>
                  <a:pt x="0" y="3904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364403" y="-182097"/>
            <a:ext cx="12223109" cy="10651194"/>
            <a:chOff x="0" y="0"/>
            <a:chExt cx="9398000" cy="81893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398000" cy="8189367"/>
            </a:xfrm>
            <a:custGeom>
              <a:avLst/>
              <a:gdLst/>
              <a:ahLst/>
              <a:cxnLst/>
              <a:rect l="l" t="t" r="r" b="b"/>
              <a:pathLst>
                <a:path w="9398000" h="8189367">
                  <a:moveTo>
                    <a:pt x="9398000" y="0"/>
                  </a:moveTo>
                  <a:lnTo>
                    <a:pt x="0" y="8189367"/>
                  </a:lnTo>
                  <a:lnTo>
                    <a:pt x="9398000" y="8189367"/>
                  </a:lnTo>
                  <a:lnTo>
                    <a:pt x="9398000" y="0"/>
                  </a:lnTo>
                  <a:close/>
                </a:path>
              </a:pathLst>
            </a:custGeom>
            <a:blipFill>
              <a:blip r:embed="rId6"/>
              <a:stretch>
                <a:fillRect l="-23842" r="-4174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2911606">
            <a:off x="8281731" y="-4737821"/>
            <a:ext cx="2410021" cy="23647483"/>
            <a:chOff x="0" y="0"/>
            <a:chExt cx="634738" cy="62281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4738" cy="6228143"/>
            </a:xfrm>
            <a:custGeom>
              <a:avLst/>
              <a:gdLst/>
              <a:ahLst/>
              <a:cxnLst/>
              <a:rect l="l" t="t" r="r" b="b"/>
              <a:pathLst>
                <a:path w="634738" h="6228143">
                  <a:moveTo>
                    <a:pt x="0" y="0"/>
                  </a:moveTo>
                  <a:lnTo>
                    <a:pt x="634738" y="0"/>
                  </a:lnTo>
                  <a:lnTo>
                    <a:pt x="634738" y="6228143"/>
                  </a:lnTo>
                  <a:lnTo>
                    <a:pt x="0" y="6228143"/>
                  </a:lnTo>
                  <a:close/>
                </a:path>
              </a:pathLst>
            </a:custGeom>
            <a:gradFill rotWithShape="1">
              <a:gsLst>
                <a:gs pos="0">
                  <a:srgbClr val="366980">
                    <a:alpha val="100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34738" cy="6266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495114" y="1334992"/>
            <a:ext cx="7617015" cy="7617015"/>
          </a:xfrm>
          <a:custGeom>
            <a:avLst/>
            <a:gdLst/>
            <a:ahLst/>
            <a:cxnLst/>
            <a:rect l="l" t="t" r="r" b="b"/>
            <a:pathLst>
              <a:path w="7617015" h="7617015">
                <a:moveTo>
                  <a:pt x="0" y="0"/>
                </a:moveTo>
                <a:lnTo>
                  <a:pt x="7617016" y="0"/>
                </a:lnTo>
                <a:lnTo>
                  <a:pt x="7617016" y="7617016"/>
                </a:lnTo>
                <a:lnTo>
                  <a:pt x="0" y="76170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3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451245" y="1929995"/>
            <a:ext cx="6049424" cy="6427011"/>
          </a:xfrm>
          <a:custGeom>
            <a:avLst/>
            <a:gdLst/>
            <a:ahLst/>
            <a:cxnLst/>
            <a:rect l="l" t="t" r="r" b="b"/>
            <a:pathLst>
              <a:path w="6049424" h="6427011">
                <a:moveTo>
                  <a:pt x="0" y="0"/>
                </a:moveTo>
                <a:lnTo>
                  <a:pt x="6049424" y="0"/>
                </a:lnTo>
                <a:lnTo>
                  <a:pt x="6049424" y="6427010"/>
                </a:lnTo>
                <a:lnTo>
                  <a:pt x="0" y="64270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031506" y="2862155"/>
            <a:ext cx="4544232" cy="454423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3448" r="-15692" b="-6854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-3617754" y="8890732"/>
            <a:ext cx="11806576" cy="1396268"/>
            <a:chOff x="0" y="0"/>
            <a:chExt cx="1508702" cy="1784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08702" cy="178422"/>
            </a:xfrm>
            <a:custGeom>
              <a:avLst/>
              <a:gdLst/>
              <a:ahLst/>
              <a:cxnLst/>
              <a:rect l="l" t="t" r="r" b="b"/>
              <a:pathLst>
                <a:path w="1508702" h="178422">
                  <a:moveTo>
                    <a:pt x="203200" y="178422"/>
                  </a:moveTo>
                  <a:lnTo>
                    <a:pt x="1305502" y="178422"/>
                  </a:lnTo>
                  <a:lnTo>
                    <a:pt x="1508702" y="0"/>
                  </a:lnTo>
                  <a:lnTo>
                    <a:pt x="0" y="0"/>
                  </a:lnTo>
                  <a:lnTo>
                    <a:pt x="203200" y="178422"/>
                  </a:ln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27000" y="-38100"/>
              <a:ext cx="1254702" cy="216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8100000">
            <a:off x="14876196" y="-4778665"/>
            <a:ext cx="4584947" cy="9887645"/>
            <a:chOff x="0" y="0"/>
            <a:chExt cx="1207558" cy="260415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07558" cy="2604153"/>
            </a:xfrm>
            <a:custGeom>
              <a:avLst/>
              <a:gdLst/>
              <a:ahLst/>
              <a:cxnLst/>
              <a:rect l="l" t="t" r="r" b="b"/>
              <a:pathLst>
                <a:path w="1207558" h="2604153">
                  <a:moveTo>
                    <a:pt x="0" y="0"/>
                  </a:moveTo>
                  <a:lnTo>
                    <a:pt x="1207558" y="0"/>
                  </a:lnTo>
                  <a:lnTo>
                    <a:pt x="1207558" y="2604153"/>
                  </a:lnTo>
                  <a:lnTo>
                    <a:pt x="0" y="2604153"/>
                  </a:lnTo>
                  <a:close/>
                </a:path>
              </a:pathLst>
            </a:custGeom>
            <a:gradFill rotWithShape="1">
              <a:gsLst>
                <a:gs pos="0">
                  <a:srgbClr val="0B5285">
                    <a:alpha val="100000"/>
                  </a:srgbClr>
                </a:gs>
                <a:gs pos="50000">
                  <a:srgbClr val="0B5285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207558" cy="2642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8100000">
            <a:off x="7739032" y="6965659"/>
            <a:ext cx="4584947" cy="9887645"/>
            <a:chOff x="0" y="0"/>
            <a:chExt cx="1207558" cy="260415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07558" cy="2604153"/>
            </a:xfrm>
            <a:custGeom>
              <a:avLst/>
              <a:gdLst/>
              <a:ahLst/>
              <a:cxnLst/>
              <a:rect l="l" t="t" r="r" b="b"/>
              <a:pathLst>
                <a:path w="1207558" h="2604153">
                  <a:moveTo>
                    <a:pt x="0" y="0"/>
                  </a:moveTo>
                  <a:lnTo>
                    <a:pt x="1207558" y="0"/>
                  </a:lnTo>
                  <a:lnTo>
                    <a:pt x="1207558" y="2604153"/>
                  </a:lnTo>
                  <a:lnTo>
                    <a:pt x="0" y="2604153"/>
                  </a:lnTo>
                  <a:close/>
                </a:path>
              </a:pathLst>
            </a:custGeom>
            <a:gradFill rotWithShape="1">
              <a:gsLst>
                <a:gs pos="0">
                  <a:srgbClr val="0B5285">
                    <a:alpha val="100000"/>
                  </a:srgbClr>
                </a:gs>
                <a:gs pos="50000">
                  <a:srgbClr val="0B5285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207558" cy="2642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079893" y="882821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601831" y="6532753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 rot="8100000">
            <a:off x="17477136" y="-2589616"/>
            <a:ext cx="3158636" cy="6487180"/>
            <a:chOff x="0" y="0"/>
            <a:chExt cx="831904" cy="170855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31904" cy="1708558"/>
            </a:xfrm>
            <a:custGeom>
              <a:avLst/>
              <a:gdLst/>
              <a:ahLst/>
              <a:cxnLst/>
              <a:rect l="l" t="t" r="r" b="b"/>
              <a:pathLst>
                <a:path w="831904" h="1708558">
                  <a:moveTo>
                    <a:pt x="0" y="0"/>
                  </a:moveTo>
                  <a:lnTo>
                    <a:pt x="831904" y="0"/>
                  </a:lnTo>
                  <a:lnTo>
                    <a:pt x="831904" y="1708558"/>
                  </a:lnTo>
                  <a:lnTo>
                    <a:pt x="0" y="1708558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831904" cy="1746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 rot="8287351">
            <a:off x="5446030" y="8741331"/>
            <a:ext cx="4645285" cy="5898577"/>
            <a:chOff x="0" y="0"/>
            <a:chExt cx="1223450" cy="155353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223450" cy="1553535"/>
            </a:xfrm>
            <a:custGeom>
              <a:avLst/>
              <a:gdLst/>
              <a:ahLst/>
              <a:cxnLst/>
              <a:rect l="l" t="t" r="r" b="b"/>
              <a:pathLst>
                <a:path w="1223450" h="1553535">
                  <a:moveTo>
                    <a:pt x="0" y="0"/>
                  </a:moveTo>
                  <a:lnTo>
                    <a:pt x="1223450" y="0"/>
                  </a:lnTo>
                  <a:lnTo>
                    <a:pt x="1223450" y="1553535"/>
                  </a:lnTo>
                  <a:lnTo>
                    <a:pt x="0" y="1553535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223450" cy="15916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AutoShape 30"/>
          <p:cNvSpPr/>
          <p:nvPr/>
        </p:nvSpPr>
        <p:spPr>
          <a:xfrm>
            <a:off x="941819" y="5090629"/>
            <a:ext cx="0" cy="112779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Freeform 31"/>
          <p:cNvSpPr/>
          <p:nvPr/>
        </p:nvSpPr>
        <p:spPr>
          <a:xfrm>
            <a:off x="13556140" y="2122829"/>
            <a:ext cx="2595839" cy="2592594"/>
          </a:xfrm>
          <a:custGeom>
            <a:avLst/>
            <a:gdLst/>
            <a:ahLst/>
            <a:cxnLst/>
            <a:rect l="l" t="t" r="r" b="b"/>
            <a:pathLst>
              <a:path w="2595839" h="2592594">
                <a:moveTo>
                  <a:pt x="0" y="0"/>
                </a:moveTo>
                <a:lnTo>
                  <a:pt x="2595839" y="0"/>
                </a:lnTo>
                <a:lnTo>
                  <a:pt x="2595839" y="2592594"/>
                </a:lnTo>
                <a:lnTo>
                  <a:pt x="0" y="25925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8188822" y="4715423"/>
            <a:ext cx="2595839" cy="2592594"/>
          </a:xfrm>
          <a:custGeom>
            <a:avLst/>
            <a:gdLst/>
            <a:ahLst/>
            <a:cxnLst/>
            <a:rect l="l" t="t" r="r" b="b"/>
            <a:pathLst>
              <a:path w="2595839" h="2592594">
                <a:moveTo>
                  <a:pt x="0" y="0"/>
                </a:moveTo>
                <a:lnTo>
                  <a:pt x="2595839" y="0"/>
                </a:lnTo>
                <a:lnTo>
                  <a:pt x="2595839" y="2592594"/>
                </a:lnTo>
                <a:lnTo>
                  <a:pt x="0" y="25925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855407" y="7594435"/>
            <a:ext cx="2595839" cy="2592594"/>
          </a:xfrm>
          <a:custGeom>
            <a:avLst/>
            <a:gdLst/>
            <a:ahLst/>
            <a:cxnLst/>
            <a:rect l="l" t="t" r="r" b="b"/>
            <a:pathLst>
              <a:path w="2595839" h="2592594">
                <a:moveTo>
                  <a:pt x="0" y="0"/>
                </a:moveTo>
                <a:lnTo>
                  <a:pt x="2595838" y="0"/>
                </a:lnTo>
                <a:lnTo>
                  <a:pt x="2595838" y="2592594"/>
                </a:lnTo>
                <a:lnTo>
                  <a:pt x="0" y="25925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028700" y="9414297"/>
            <a:ext cx="349139" cy="349139"/>
          </a:xfrm>
          <a:custGeom>
            <a:avLst/>
            <a:gdLst/>
            <a:ahLst/>
            <a:cxnLst/>
            <a:rect l="l" t="t" r="r" b="b"/>
            <a:pathLst>
              <a:path w="349139" h="349139">
                <a:moveTo>
                  <a:pt x="0" y="0"/>
                </a:moveTo>
                <a:lnTo>
                  <a:pt x="349139" y="0"/>
                </a:lnTo>
                <a:lnTo>
                  <a:pt x="349139" y="349138"/>
                </a:lnTo>
                <a:lnTo>
                  <a:pt x="0" y="3491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385032" y="350193"/>
            <a:ext cx="3215795" cy="1772636"/>
          </a:xfrm>
          <a:custGeom>
            <a:avLst/>
            <a:gdLst/>
            <a:ahLst/>
            <a:cxnLst/>
            <a:rect l="l" t="t" r="r" b="b"/>
            <a:pathLst>
              <a:path w="3215795" h="1772636">
                <a:moveTo>
                  <a:pt x="0" y="0"/>
                </a:moveTo>
                <a:lnTo>
                  <a:pt x="3215795" y="0"/>
                </a:lnTo>
                <a:lnTo>
                  <a:pt x="3215795" y="1772636"/>
                </a:lnTo>
                <a:lnTo>
                  <a:pt x="0" y="177263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9616059" y="614622"/>
            <a:ext cx="1329668" cy="1105779"/>
            <a:chOff x="0" y="0"/>
            <a:chExt cx="1772891" cy="1474372"/>
          </a:xfrm>
        </p:grpSpPr>
        <p:sp>
          <p:nvSpPr>
            <p:cNvPr id="37" name="Freeform 37"/>
            <p:cNvSpPr/>
            <p:nvPr/>
          </p:nvSpPr>
          <p:spPr>
            <a:xfrm>
              <a:off x="298518" y="0"/>
              <a:ext cx="1474372" cy="1474372"/>
            </a:xfrm>
            <a:custGeom>
              <a:avLst/>
              <a:gdLst/>
              <a:ahLst/>
              <a:cxnLst/>
              <a:rect l="l" t="t" r="r" b="b"/>
              <a:pathLst>
                <a:path w="1474372" h="1474372">
                  <a:moveTo>
                    <a:pt x="0" y="0"/>
                  </a:moveTo>
                  <a:lnTo>
                    <a:pt x="1474373" y="0"/>
                  </a:lnTo>
                  <a:lnTo>
                    <a:pt x="1474373" y="1474372"/>
                  </a:lnTo>
                  <a:lnTo>
                    <a:pt x="0" y="1474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8" name="Group 38"/>
            <p:cNvGrpSpPr/>
            <p:nvPr/>
          </p:nvGrpSpPr>
          <p:grpSpPr>
            <a:xfrm>
              <a:off x="418214" y="112913"/>
              <a:ext cx="1210364" cy="1210364"/>
              <a:chOff x="0" y="0"/>
              <a:chExt cx="812800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F0F2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4703" tIns="34703" rIns="34703" bIns="34703" rtlCol="0" anchor="ctr"/>
              <a:lstStyle/>
              <a:p>
                <a:pPr algn="ctr">
                  <a:lnSpc>
                    <a:spcPts val="2380"/>
                  </a:lnSpc>
                </a:pPr>
                <a:endParaRPr/>
              </a:p>
            </p:txBody>
          </p:sp>
        </p:grpSp>
        <p:sp>
          <p:nvSpPr>
            <p:cNvPr id="41" name="Freeform 41"/>
            <p:cNvSpPr/>
            <p:nvPr/>
          </p:nvSpPr>
          <p:spPr>
            <a:xfrm>
              <a:off x="0" y="191050"/>
              <a:ext cx="597037" cy="600026"/>
            </a:xfrm>
            <a:custGeom>
              <a:avLst/>
              <a:gdLst/>
              <a:ahLst/>
              <a:cxnLst/>
              <a:rect l="l" t="t" r="r" b="b"/>
              <a:pathLst>
                <a:path w="597037" h="600026">
                  <a:moveTo>
                    <a:pt x="0" y="0"/>
                  </a:moveTo>
                  <a:lnTo>
                    <a:pt x="597037" y="0"/>
                  </a:lnTo>
                  <a:lnTo>
                    <a:pt x="597037" y="600026"/>
                  </a:lnTo>
                  <a:lnTo>
                    <a:pt x="0" y="600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42" name="TextBox 42"/>
            <p:cNvSpPr txBox="1"/>
            <p:nvPr/>
          </p:nvSpPr>
          <p:spPr>
            <a:xfrm>
              <a:off x="484193" y="251812"/>
              <a:ext cx="1103024" cy="914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1093" b="1" spc="-59">
                  <a:solidFill>
                    <a:srgbClr val="0C233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Εταιρεία </a:t>
              </a:r>
            </a:p>
            <a:p>
              <a:pPr algn="ctr">
                <a:lnSpc>
                  <a:spcPts val="1399"/>
                </a:lnSpc>
              </a:pPr>
              <a:r>
                <a:rPr lang="en-US" sz="1093" b="1" spc="-59">
                  <a:solidFill>
                    <a:srgbClr val="0C233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Ομίλου Forum Consulting </a:t>
              </a: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203269" y="2741803"/>
            <a:ext cx="9183554" cy="365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 spc="-168">
                <a:solidFill>
                  <a:srgbClr val="0F599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Διαχείριση </a:t>
            </a:r>
          </a:p>
          <a:p>
            <a:pPr algn="l">
              <a:lnSpc>
                <a:spcPts val="9600"/>
              </a:lnSpc>
            </a:pPr>
            <a:r>
              <a:rPr lang="en-US" sz="8000" b="1" spc="-168">
                <a:solidFill>
                  <a:srgbClr val="0F599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Δημοσίων Συμβάσεων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28700" y="7038296"/>
            <a:ext cx="2450834" cy="426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2"/>
              </a:lnSpc>
              <a:spcBef>
                <a:spcPct val="0"/>
              </a:spcBef>
            </a:pPr>
            <a:r>
              <a:rPr lang="en-US" sz="2516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Παρουσίαση: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47924" y="7388794"/>
            <a:ext cx="455390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Ευαγγελία Νίκα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599823" y="9330154"/>
            <a:ext cx="4002008" cy="426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2"/>
              </a:lnSpc>
              <a:spcBef>
                <a:spcPct val="0"/>
              </a:spcBef>
            </a:pPr>
            <a:r>
              <a:rPr lang="en-US" sz="2516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www.forum-training.gr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84000" flipH="1">
            <a:off x="6717466" y="9404020"/>
            <a:ext cx="15613996" cy="4079156"/>
          </a:xfrm>
          <a:custGeom>
            <a:avLst/>
            <a:gdLst/>
            <a:ahLst/>
            <a:cxnLst/>
            <a:rect l="l" t="t" r="r" b="b"/>
            <a:pathLst>
              <a:path w="15613996" h="4079156">
                <a:moveTo>
                  <a:pt x="15613996" y="0"/>
                </a:moveTo>
                <a:lnTo>
                  <a:pt x="0" y="0"/>
                </a:lnTo>
                <a:lnTo>
                  <a:pt x="0" y="4079157"/>
                </a:lnTo>
                <a:lnTo>
                  <a:pt x="15613996" y="4079157"/>
                </a:lnTo>
                <a:lnTo>
                  <a:pt x="15613996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10795831" y="-2151101"/>
            <a:ext cx="1128067" cy="15855350"/>
            <a:chOff x="0" y="0"/>
            <a:chExt cx="297104" cy="41758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7104" cy="4175895"/>
            </a:xfrm>
            <a:custGeom>
              <a:avLst/>
              <a:gdLst/>
              <a:ahLst/>
              <a:cxnLst/>
              <a:rect l="l" t="t" r="r" b="b"/>
              <a:pathLst>
                <a:path w="297104" h="4175895">
                  <a:moveTo>
                    <a:pt x="0" y="0"/>
                  </a:moveTo>
                  <a:lnTo>
                    <a:pt x="297104" y="0"/>
                  </a:lnTo>
                  <a:lnTo>
                    <a:pt x="297104" y="4175895"/>
                  </a:lnTo>
                  <a:lnTo>
                    <a:pt x="0" y="4175895"/>
                  </a:lnTo>
                  <a:close/>
                </a:path>
              </a:pathLst>
            </a:custGeom>
            <a:gradFill rotWithShape="1">
              <a:gsLst>
                <a:gs pos="0">
                  <a:srgbClr val="0B5285">
                    <a:alpha val="100000"/>
                  </a:srgbClr>
                </a:gs>
                <a:gs pos="50000">
                  <a:srgbClr val="0B5285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7104" cy="4213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932637"/>
            <a:ext cx="11408609" cy="12152274"/>
            <a:chOff x="0" y="0"/>
            <a:chExt cx="5325529" cy="5672671"/>
          </a:xfrm>
        </p:grpSpPr>
        <p:sp>
          <p:nvSpPr>
            <p:cNvPr id="7" name="Freeform 7"/>
            <p:cNvSpPr/>
            <p:nvPr/>
          </p:nvSpPr>
          <p:spPr>
            <a:xfrm rot="5305329">
              <a:off x="-245852" y="252718"/>
              <a:ext cx="5817196" cy="5323472"/>
            </a:xfrm>
            <a:custGeom>
              <a:avLst/>
              <a:gdLst/>
              <a:ahLst/>
              <a:cxnLst/>
              <a:rect l="l" t="t" r="r" b="b"/>
              <a:pathLst>
                <a:path w="5817196" h="5323472">
                  <a:moveTo>
                    <a:pt x="0" y="5167273"/>
                  </a:moveTo>
                  <a:lnTo>
                    <a:pt x="5670558" y="5323471"/>
                  </a:lnTo>
                  <a:lnTo>
                    <a:pt x="5817195" y="0"/>
                  </a:lnTo>
                  <a:lnTo>
                    <a:pt x="0" y="5167273"/>
                  </a:lnTo>
                  <a:close/>
                </a:path>
              </a:pathLst>
            </a:custGeom>
            <a:blipFill>
              <a:blip r:embed="rId4"/>
              <a:stretch>
                <a:fillRect l="-44599" t="-6233" r="-29019" b="-32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2612396">
            <a:off x="6128633" y="-3006422"/>
            <a:ext cx="1291100" cy="18309165"/>
            <a:chOff x="0" y="0"/>
            <a:chExt cx="340043" cy="48221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0043" cy="4822167"/>
            </a:xfrm>
            <a:custGeom>
              <a:avLst/>
              <a:gdLst/>
              <a:ahLst/>
              <a:cxnLst/>
              <a:rect l="l" t="t" r="r" b="b"/>
              <a:pathLst>
                <a:path w="340043" h="4822167">
                  <a:moveTo>
                    <a:pt x="0" y="0"/>
                  </a:moveTo>
                  <a:lnTo>
                    <a:pt x="340043" y="0"/>
                  </a:lnTo>
                  <a:lnTo>
                    <a:pt x="340043" y="4822167"/>
                  </a:lnTo>
                  <a:lnTo>
                    <a:pt x="0" y="4822167"/>
                  </a:lnTo>
                  <a:close/>
                </a:path>
              </a:pathLst>
            </a:custGeom>
            <a:gradFill rotWithShape="1">
              <a:gsLst>
                <a:gs pos="0">
                  <a:srgbClr val="0B5285">
                    <a:alpha val="100000"/>
                  </a:srgbClr>
                </a:gs>
                <a:gs pos="50000">
                  <a:srgbClr val="0B5285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0043" cy="4860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2679593" y="1929995"/>
            <a:ext cx="6049424" cy="6427011"/>
          </a:xfrm>
          <a:custGeom>
            <a:avLst/>
            <a:gdLst/>
            <a:ahLst/>
            <a:cxnLst/>
            <a:rect l="l" t="t" r="r" b="b"/>
            <a:pathLst>
              <a:path w="6049424" h="6427011">
                <a:moveTo>
                  <a:pt x="6049424" y="0"/>
                </a:moveTo>
                <a:lnTo>
                  <a:pt x="0" y="0"/>
                </a:lnTo>
                <a:lnTo>
                  <a:pt x="0" y="6427010"/>
                </a:lnTo>
                <a:lnTo>
                  <a:pt x="6049424" y="6427010"/>
                </a:lnTo>
                <a:lnTo>
                  <a:pt x="604942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432189" y="2871384"/>
            <a:ext cx="4544232" cy="454423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21856" t="-41699" r="-13128" b="-34540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6757441" y="8001014"/>
            <a:ext cx="342886" cy="342886"/>
          </a:xfrm>
          <a:custGeom>
            <a:avLst/>
            <a:gdLst/>
            <a:ahLst/>
            <a:cxnLst/>
            <a:rect l="l" t="t" r="r" b="b"/>
            <a:pathLst>
              <a:path w="342886" h="342886">
                <a:moveTo>
                  <a:pt x="0" y="0"/>
                </a:moveTo>
                <a:lnTo>
                  <a:pt x="342886" y="0"/>
                </a:lnTo>
                <a:lnTo>
                  <a:pt x="342886" y="342886"/>
                </a:lnTo>
                <a:lnTo>
                  <a:pt x="0" y="3428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783064" y="8447383"/>
            <a:ext cx="342886" cy="342886"/>
          </a:xfrm>
          <a:custGeom>
            <a:avLst/>
            <a:gdLst/>
            <a:ahLst/>
            <a:cxnLst/>
            <a:rect l="l" t="t" r="r" b="b"/>
            <a:pathLst>
              <a:path w="342886" h="342886">
                <a:moveTo>
                  <a:pt x="0" y="0"/>
                </a:moveTo>
                <a:lnTo>
                  <a:pt x="342886" y="0"/>
                </a:lnTo>
                <a:lnTo>
                  <a:pt x="342886" y="342887"/>
                </a:lnTo>
                <a:lnTo>
                  <a:pt x="0" y="3428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782240" y="8887838"/>
            <a:ext cx="343710" cy="343710"/>
          </a:xfrm>
          <a:custGeom>
            <a:avLst/>
            <a:gdLst/>
            <a:ahLst/>
            <a:cxnLst/>
            <a:rect l="l" t="t" r="r" b="b"/>
            <a:pathLst>
              <a:path w="343710" h="343710">
                <a:moveTo>
                  <a:pt x="0" y="0"/>
                </a:moveTo>
                <a:lnTo>
                  <a:pt x="343710" y="0"/>
                </a:lnTo>
                <a:lnTo>
                  <a:pt x="343710" y="343709"/>
                </a:lnTo>
                <a:lnTo>
                  <a:pt x="0" y="3437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19551" y="951572"/>
            <a:ext cx="656870" cy="656870"/>
          </a:xfrm>
          <a:custGeom>
            <a:avLst/>
            <a:gdLst/>
            <a:ahLst/>
            <a:cxnLst/>
            <a:rect l="l" t="t" r="r" b="b"/>
            <a:pathLst>
              <a:path w="656870" h="656870">
                <a:moveTo>
                  <a:pt x="0" y="0"/>
                </a:moveTo>
                <a:lnTo>
                  <a:pt x="656870" y="0"/>
                </a:lnTo>
                <a:lnTo>
                  <a:pt x="656870" y="656870"/>
                </a:lnTo>
                <a:lnTo>
                  <a:pt x="0" y="6568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895375" y="7667980"/>
            <a:ext cx="656870" cy="656870"/>
          </a:xfrm>
          <a:custGeom>
            <a:avLst/>
            <a:gdLst/>
            <a:ahLst/>
            <a:cxnLst/>
            <a:rect l="l" t="t" r="r" b="b"/>
            <a:pathLst>
              <a:path w="656870" h="656870">
                <a:moveTo>
                  <a:pt x="0" y="0"/>
                </a:moveTo>
                <a:lnTo>
                  <a:pt x="656870" y="0"/>
                </a:lnTo>
                <a:lnTo>
                  <a:pt x="656870" y="656870"/>
                </a:lnTo>
                <a:lnTo>
                  <a:pt x="0" y="6568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 rot="-8100000">
            <a:off x="-1113178" y="-4917156"/>
            <a:ext cx="4584947" cy="9887645"/>
            <a:chOff x="0" y="0"/>
            <a:chExt cx="1207558" cy="260415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07558" cy="2604153"/>
            </a:xfrm>
            <a:custGeom>
              <a:avLst/>
              <a:gdLst/>
              <a:ahLst/>
              <a:cxnLst/>
              <a:rect l="l" t="t" r="r" b="b"/>
              <a:pathLst>
                <a:path w="1207558" h="2604153">
                  <a:moveTo>
                    <a:pt x="0" y="0"/>
                  </a:moveTo>
                  <a:lnTo>
                    <a:pt x="1207558" y="0"/>
                  </a:lnTo>
                  <a:lnTo>
                    <a:pt x="1207558" y="2604153"/>
                  </a:lnTo>
                  <a:lnTo>
                    <a:pt x="0" y="2604153"/>
                  </a:lnTo>
                  <a:close/>
                </a:path>
              </a:pathLst>
            </a:custGeom>
            <a:gradFill rotWithShape="1">
              <a:gsLst>
                <a:gs pos="0">
                  <a:srgbClr val="0B5285">
                    <a:alpha val="100000"/>
                  </a:srgbClr>
                </a:gs>
                <a:gs pos="50000">
                  <a:srgbClr val="0B5285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207558" cy="2642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8100000">
            <a:off x="-550618" y="-3627283"/>
            <a:ext cx="3158636" cy="6487180"/>
            <a:chOff x="0" y="0"/>
            <a:chExt cx="831904" cy="170855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31904" cy="1708558"/>
            </a:xfrm>
            <a:custGeom>
              <a:avLst/>
              <a:gdLst/>
              <a:ahLst/>
              <a:cxnLst/>
              <a:rect l="l" t="t" r="r" b="b"/>
              <a:pathLst>
                <a:path w="831904" h="1708558">
                  <a:moveTo>
                    <a:pt x="0" y="0"/>
                  </a:moveTo>
                  <a:lnTo>
                    <a:pt x="831904" y="0"/>
                  </a:lnTo>
                  <a:lnTo>
                    <a:pt x="831904" y="1708558"/>
                  </a:lnTo>
                  <a:lnTo>
                    <a:pt x="0" y="1708558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31904" cy="1746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843172" y="1929995"/>
            <a:ext cx="2595839" cy="2592594"/>
          </a:xfrm>
          <a:custGeom>
            <a:avLst/>
            <a:gdLst/>
            <a:ahLst/>
            <a:cxnLst/>
            <a:rect l="l" t="t" r="r" b="b"/>
            <a:pathLst>
              <a:path w="2595839" h="2592594">
                <a:moveTo>
                  <a:pt x="0" y="0"/>
                </a:moveTo>
                <a:lnTo>
                  <a:pt x="2595839" y="0"/>
                </a:lnTo>
                <a:lnTo>
                  <a:pt x="2595839" y="2592594"/>
                </a:lnTo>
                <a:lnTo>
                  <a:pt x="0" y="25925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548161" y="6072028"/>
            <a:ext cx="2595839" cy="2592594"/>
          </a:xfrm>
          <a:custGeom>
            <a:avLst/>
            <a:gdLst/>
            <a:ahLst/>
            <a:cxnLst/>
            <a:rect l="l" t="t" r="r" b="b"/>
            <a:pathLst>
              <a:path w="2595839" h="2592594">
                <a:moveTo>
                  <a:pt x="0" y="0"/>
                </a:moveTo>
                <a:lnTo>
                  <a:pt x="2595839" y="0"/>
                </a:lnTo>
                <a:lnTo>
                  <a:pt x="2595839" y="2592594"/>
                </a:lnTo>
                <a:lnTo>
                  <a:pt x="0" y="25925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043505" y="157359"/>
            <a:ext cx="3215795" cy="1772636"/>
          </a:xfrm>
          <a:custGeom>
            <a:avLst/>
            <a:gdLst/>
            <a:ahLst/>
            <a:cxnLst/>
            <a:rect l="l" t="t" r="r" b="b"/>
            <a:pathLst>
              <a:path w="3215795" h="1772636">
                <a:moveTo>
                  <a:pt x="0" y="0"/>
                </a:moveTo>
                <a:lnTo>
                  <a:pt x="3215795" y="0"/>
                </a:lnTo>
                <a:lnTo>
                  <a:pt x="3215795" y="1772636"/>
                </a:lnTo>
                <a:lnTo>
                  <a:pt x="0" y="177263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7647986" y="398682"/>
            <a:ext cx="1329668" cy="1105779"/>
            <a:chOff x="0" y="0"/>
            <a:chExt cx="1772891" cy="1474372"/>
          </a:xfrm>
        </p:grpSpPr>
        <p:sp>
          <p:nvSpPr>
            <p:cNvPr id="29" name="Freeform 29"/>
            <p:cNvSpPr/>
            <p:nvPr/>
          </p:nvSpPr>
          <p:spPr>
            <a:xfrm>
              <a:off x="298518" y="0"/>
              <a:ext cx="1474372" cy="1474372"/>
            </a:xfrm>
            <a:custGeom>
              <a:avLst/>
              <a:gdLst/>
              <a:ahLst/>
              <a:cxnLst/>
              <a:rect l="l" t="t" r="r" b="b"/>
              <a:pathLst>
                <a:path w="1474372" h="1474372">
                  <a:moveTo>
                    <a:pt x="0" y="0"/>
                  </a:moveTo>
                  <a:lnTo>
                    <a:pt x="1474373" y="0"/>
                  </a:lnTo>
                  <a:lnTo>
                    <a:pt x="1474373" y="1474372"/>
                  </a:lnTo>
                  <a:lnTo>
                    <a:pt x="0" y="1474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0" name="Group 30"/>
            <p:cNvGrpSpPr/>
            <p:nvPr/>
          </p:nvGrpSpPr>
          <p:grpSpPr>
            <a:xfrm>
              <a:off x="418214" y="112913"/>
              <a:ext cx="1210364" cy="1210364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F0F2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4703" tIns="34703" rIns="34703" bIns="34703" rtlCol="0" anchor="ctr"/>
              <a:lstStyle/>
              <a:p>
                <a:pPr algn="ctr">
                  <a:lnSpc>
                    <a:spcPts val="2380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0" y="191050"/>
              <a:ext cx="597037" cy="600026"/>
            </a:xfrm>
            <a:custGeom>
              <a:avLst/>
              <a:gdLst/>
              <a:ahLst/>
              <a:cxnLst/>
              <a:rect l="l" t="t" r="r" b="b"/>
              <a:pathLst>
                <a:path w="597037" h="600026">
                  <a:moveTo>
                    <a:pt x="0" y="0"/>
                  </a:moveTo>
                  <a:lnTo>
                    <a:pt x="597037" y="0"/>
                  </a:lnTo>
                  <a:lnTo>
                    <a:pt x="597037" y="600026"/>
                  </a:lnTo>
                  <a:lnTo>
                    <a:pt x="0" y="600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484193" y="251812"/>
              <a:ext cx="1103024" cy="914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1093" b="1" spc="-59">
                  <a:solidFill>
                    <a:srgbClr val="0C233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Εταιρεία </a:t>
              </a:r>
            </a:p>
            <a:p>
              <a:pPr algn="ctr">
                <a:lnSpc>
                  <a:spcPts val="1399"/>
                </a:lnSpc>
              </a:pPr>
              <a:r>
                <a:rPr lang="en-US" sz="1093" b="1" spc="-59">
                  <a:solidFill>
                    <a:srgbClr val="0C233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Ομίλου Forum Consulting </a:t>
              </a:r>
            </a:p>
          </p:txBody>
        </p:sp>
      </p:grpSp>
      <p:sp>
        <p:nvSpPr>
          <p:cNvPr id="35" name="Freeform 35"/>
          <p:cNvSpPr/>
          <p:nvPr/>
        </p:nvSpPr>
        <p:spPr>
          <a:xfrm>
            <a:off x="16776491" y="9327802"/>
            <a:ext cx="342886" cy="342886"/>
          </a:xfrm>
          <a:custGeom>
            <a:avLst/>
            <a:gdLst/>
            <a:ahLst/>
            <a:cxnLst/>
            <a:rect l="l" t="t" r="r" b="b"/>
            <a:pathLst>
              <a:path w="342886" h="342886">
                <a:moveTo>
                  <a:pt x="0" y="0"/>
                </a:moveTo>
                <a:lnTo>
                  <a:pt x="342886" y="0"/>
                </a:lnTo>
                <a:lnTo>
                  <a:pt x="342886" y="342886"/>
                </a:lnTo>
                <a:lnTo>
                  <a:pt x="0" y="34288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028700" y="733475"/>
            <a:ext cx="1115418" cy="1196519"/>
          </a:xfrm>
          <a:custGeom>
            <a:avLst/>
            <a:gdLst/>
            <a:ahLst/>
            <a:cxnLst/>
            <a:rect l="l" t="t" r="r" b="b"/>
            <a:pathLst>
              <a:path w="1115418" h="1196519">
                <a:moveTo>
                  <a:pt x="0" y="0"/>
                </a:moveTo>
                <a:lnTo>
                  <a:pt x="1115418" y="0"/>
                </a:lnTo>
                <a:lnTo>
                  <a:pt x="1115418" y="1196520"/>
                </a:lnTo>
                <a:lnTo>
                  <a:pt x="0" y="119652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9144000" y="2327544"/>
            <a:ext cx="8115300" cy="2261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15"/>
              </a:lnSpc>
            </a:pPr>
            <a:r>
              <a:rPr lang="en-US" sz="7429" b="1" spc="-156">
                <a:solidFill>
                  <a:srgbClr val="0F5995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Ευχαριστώ για την Προσοχή σας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029553" y="5408053"/>
            <a:ext cx="7229747" cy="66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02"/>
              </a:lnSpc>
              <a:spcBef>
                <a:spcPct val="0"/>
              </a:spcBef>
            </a:pPr>
            <a:r>
              <a:rPr lang="en-US" sz="385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Ευαγγελία Νίκα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816776" y="7958315"/>
            <a:ext cx="481893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www.forum-training.gr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064696" y="8450545"/>
            <a:ext cx="4606163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211 4183180, 6973 387718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826301" y="8828370"/>
            <a:ext cx="481893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e_nika@forum-training.gr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039073" y="9289702"/>
            <a:ext cx="4953575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000" spc="-126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Λιοσίων 117, Πλ. Αττικής - ΑΘΗΝΑ - ΤΚ 10440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686885" y="6492166"/>
            <a:ext cx="7722962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6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Πολιτική &amp; Διοικητική Επιστήμων. Καποδιστριακό Πανεπιστήμιο Αθηνών. Διευθύντρια Ανάπτυξης &amp; Διοίκησης Ομίλου Εταιρειών Forum Consulting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55234" y="2759226"/>
            <a:ext cx="20233024" cy="10799376"/>
          </a:xfrm>
          <a:custGeom>
            <a:avLst/>
            <a:gdLst/>
            <a:ahLst/>
            <a:cxnLst/>
            <a:rect l="l" t="t" r="r" b="b"/>
            <a:pathLst>
              <a:path w="20233024" h="10799376">
                <a:moveTo>
                  <a:pt x="0" y="0"/>
                </a:moveTo>
                <a:lnTo>
                  <a:pt x="20233023" y="0"/>
                </a:lnTo>
                <a:lnTo>
                  <a:pt x="20233023" y="10799376"/>
                </a:lnTo>
                <a:lnTo>
                  <a:pt x="0" y="10799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6240290" cy="10287000"/>
            <a:chOff x="0" y="0"/>
            <a:chExt cx="8320387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32389" r="32389"/>
            <a:stretch>
              <a:fillRect/>
            </a:stretch>
          </p:blipFill>
          <p:spPr>
            <a:xfrm>
              <a:off x="0" y="0"/>
              <a:ext cx="8320387" cy="137160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080860" y="5436424"/>
            <a:ext cx="7743680" cy="726774"/>
            <a:chOff x="0" y="0"/>
            <a:chExt cx="2039488" cy="1914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9488" cy="191414"/>
            </a:xfrm>
            <a:custGeom>
              <a:avLst/>
              <a:gdLst/>
              <a:ahLst/>
              <a:cxnLst/>
              <a:rect l="l" t="t" r="r" b="b"/>
              <a:pathLst>
                <a:path w="2039488" h="191414">
                  <a:moveTo>
                    <a:pt x="95707" y="0"/>
                  </a:moveTo>
                  <a:lnTo>
                    <a:pt x="1943781" y="0"/>
                  </a:lnTo>
                  <a:cubicBezTo>
                    <a:pt x="1969164" y="0"/>
                    <a:pt x="1993507" y="10083"/>
                    <a:pt x="2011456" y="28032"/>
                  </a:cubicBezTo>
                  <a:cubicBezTo>
                    <a:pt x="2029404" y="45980"/>
                    <a:pt x="2039488" y="70324"/>
                    <a:pt x="2039488" y="95707"/>
                  </a:cubicBezTo>
                  <a:lnTo>
                    <a:pt x="2039488" y="95707"/>
                  </a:lnTo>
                  <a:cubicBezTo>
                    <a:pt x="2039488" y="148564"/>
                    <a:pt x="1996638" y="191414"/>
                    <a:pt x="1943781" y="191414"/>
                  </a:cubicBezTo>
                  <a:lnTo>
                    <a:pt x="95707" y="191414"/>
                  </a:lnTo>
                  <a:cubicBezTo>
                    <a:pt x="70324" y="191414"/>
                    <a:pt x="45980" y="181330"/>
                    <a:pt x="28032" y="163382"/>
                  </a:cubicBezTo>
                  <a:cubicBezTo>
                    <a:pt x="10083" y="145433"/>
                    <a:pt x="0" y="121090"/>
                    <a:pt x="0" y="95707"/>
                  </a:cubicBezTo>
                  <a:lnTo>
                    <a:pt x="0" y="95707"/>
                  </a:lnTo>
                  <a:cubicBezTo>
                    <a:pt x="0" y="70324"/>
                    <a:pt x="10083" y="45980"/>
                    <a:pt x="28032" y="28032"/>
                  </a:cubicBezTo>
                  <a:cubicBezTo>
                    <a:pt x="45980" y="10083"/>
                    <a:pt x="70324" y="0"/>
                    <a:pt x="9570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39488" cy="229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43393" y="6050880"/>
            <a:ext cx="641356" cy="641356"/>
          </a:xfrm>
          <a:custGeom>
            <a:avLst/>
            <a:gdLst/>
            <a:ahLst/>
            <a:cxnLst/>
            <a:rect l="l" t="t" r="r" b="b"/>
            <a:pathLst>
              <a:path w="641356" h="641356">
                <a:moveTo>
                  <a:pt x="0" y="0"/>
                </a:moveTo>
                <a:lnTo>
                  <a:pt x="641356" y="0"/>
                </a:lnTo>
                <a:lnTo>
                  <a:pt x="641356" y="641356"/>
                </a:lnTo>
                <a:lnTo>
                  <a:pt x="0" y="6413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625179" y="4217470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541202" y="-841073"/>
            <a:ext cx="1398176" cy="13038508"/>
            <a:chOff x="0" y="0"/>
            <a:chExt cx="368244" cy="34340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8244" cy="3434010"/>
            </a:xfrm>
            <a:custGeom>
              <a:avLst/>
              <a:gdLst/>
              <a:ahLst/>
              <a:cxnLst/>
              <a:rect l="l" t="t" r="r" b="b"/>
              <a:pathLst>
                <a:path w="368244" h="3434010">
                  <a:moveTo>
                    <a:pt x="0" y="0"/>
                  </a:moveTo>
                  <a:lnTo>
                    <a:pt x="368244" y="0"/>
                  </a:lnTo>
                  <a:lnTo>
                    <a:pt x="368244" y="3434010"/>
                  </a:lnTo>
                  <a:lnTo>
                    <a:pt x="0" y="3434010"/>
                  </a:lnTo>
                  <a:close/>
                </a:path>
              </a:pathLst>
            </a:custGeom>
            <a:gradFill rotWithShape="1">
              <a:gsLst>
                <a:gs pos="0">
                  <a:srgbClr val="366980">
                    <a:alpha val="100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68244" cy="3472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772729" y="8483782"/>
            <a:ext cx="2740792" cy="1510801"/>
          </a:xfrm>
          <a:custGeom>
            <a:avLst/>
            <a:gdLst/>
            <a:ahLst/>
            <a:cxnLst/>
            <a:rect l="l" t="t" r="r" b="b"/>
            <a:pathLst>
              <a:path w="2740792" h="1510801">
                <a:moveTo>
                  <a:pt x="0" y="0"/>
                </a:moveTo>
                <a:lnTo>
                  <a:pt x="2740792" y="0"/>
                </a:lnTo>
                <a:lnTo>
                  <a:pt x="2740792" y="1510801"/>
                </a:lnTo>
                <a:lnTo>
                  <a:pt x="0" y="15108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512638" y="2933700"/>
            <a:ext cx="9175861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50"/>
              </a:lnSpc>
            </a:pPr>
            <a:r>
              <a:rPr lang="en-US" sz="4500" b="1">
                <a:solidFill>
                  <a:srgbClr val="0F599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Ανάλυση Συμβουλευτικής Υποστήριξης </a:t>
            </a:r>
            <a:r>
              <a:rPr lang="en-US" sz="4500">
                <a:solidFill>
                  <a:srgbClr val="0F5995"/>
                </a:solidFill>
                <a:latin typeface="Canva Sans"/>
                <a:ea typeface="Canva Sans"/>
                <a:cs typeface="Canva Sans"/>
                <a:sym typeface="Canva Sans"/>
              </a:rPr>
              <a:t>στη</a:t>
            </a:r>
            <a:r>
              <a:rPr lang="en-US" sz="4500" b="1">
                <a:solidFill>
                  <a:srgbClr val="0F599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Διαχείριση </a:t>
            </a:r>
          </a:p>
          <a:p>
            <a:pPr algn="r">
              <a:lnSpc>
                <a:spcPts val="5850"/>
              </a:lnSpc>
            </a:pPr>
            <a:r>
              <a:rPr lang="en-US" sz="4500" b="1">
                <a:solidFill>
                  <a:srgbClr val="0F599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Δημοσίων Συμβάσεων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25179" y="513263"/>
            <a:ext cx="9634121" cy="1626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56"/>
              </a:lnSpc>
              <a:spcBef>
                <a:spcPct val="0"/>
              </a:spcBef>
            </a:pPr>
            <a:r>
              <a:rPr lang="en-US" sz="232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Η FORUM Consulting έχει αναπτύξει μια πλήρη και δομημένη προσέγγιση παροχής Συμβουλευτικών Υπηρεσιών στον Τομέα των Δημοσίων Συμβάσεων που καλύπτει Προμήθειες, Γενικές Υπηρεσίες, Έργα, Μελέτες και συναφείς Επιστημονικές Υπηρεσίες.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41400" y="5512202"/>
            <a:ext cx="6822600" cy="50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05"/>
              </a:lnSpc>
              <a:spcBef>
                <a:spcPct val="0"/>
              </a:spcBef>
            </a:pPr>
            <a:r>
              <a:rPr lang="en-US" sz="2932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Αντικείμενο Υποστήριξης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80238" y="8604818"/>
            <a:ext cx="9944302" cy="124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2" indent="-259080" algn="l">
              <a:lnSpc>
                <a:spcPts val="2520"/>
              </a:lnSpc>
              <a:buFont typeface="Arial"/>
              <a:buChar char="⚬"/>
            </a:pPr>
            <a:r>
              <a:rPr lang="en-US" sz="1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Προμήθειες </a:t>
            </a:r>
            <a:r>
              <a:rPr lang="en-US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(αναλώσιμα, εξοπλισμός κ.λπ.)</a:t>
            </a:r>
          </a:p>
          <a:p>
            <a:pPr marL="777240" lvl="2" indent="-259080" algn="l">
              <a:lnSpc>
                <a:spcPts val="2520"/>
              </a:lnSpc>
              <a:buFont typeface="Arial"/>
              <a:buChar char="⚬"/>
            </a:pPr>
            <a:r>
              <a:rPr lang="en-US" sz="1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Γενικές υπηρεσίες</a:t>
            </a:r>
            <a:r>
              <a:rPr lang="en-US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(καθαριότητα, συντήρηση, φύλαξη κ.λπ.)</a:t>
            </a:r>
          </a:p>
          <a:p>
            <a:pPr marL="777240" lvl="2" indent="-259080" algn="l">
              <a:lnSpc>
                <a:spcPts val="2520"/>
              </a:lnSpc>
              <a:buFont typeface="Arial"/>
              <a:buChar char="⚬"/>
            </a:pPr>
            <a:r>
              <a:rPr lang="en-US" sz="1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Έργα </a:t>
            </a:r>
            <a:r>
              <a:rPr lang="en-US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και </a:t>
            </a:r>
            <a:r>
              <a:rPr lang="en-US" sz="1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Μελέτες </a:t>
            </a:r>
            <a:r>
              <a:rPr lang="en-US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δημοσίων έργων</a:t>
            </a:r>
          </a:p>
          <a:p>
            <a:pPr marL="777240" lvl="2" indent="-259080" algn="l">
              <a:lnSpc>
                <a:spcPts val="2520"/>
              </a:lnSpc>
              <a:spcBef>
                <a:spcPct val="0"/>
              </a:spcBef>
              <a:buFont typeface="Arial"/>
              <a:buChar char="⚬"/>
            </a:pPr>
            <a:r>
              <a:rPr lang="en-US" sz="1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Συναφείς επιστημονικές υπηρεσίες</a:t>
            </a:r>
            <a:r>
              <a:rPr lang="en-US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(τεχνικοί σύμβουλοι, υποστηρικτικά έργα)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26138" y="7142960"/>
            <a:ext cx="10052502" cy="126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212" lvl="1" indent="-264106" algn="l">
              <a:lnSpc>
                <a:spcPts val="3425"/>
              </a:lnSpc>
              <a:buFont typeface="Arial"/>
              <a:buChar char="•"/>
            </a:pPr>
            <a:r>
              <a:rPr lang="en-US" sz="2446">
                <a:solidFill>
                  <a:srgbClr val="0F5995"/>
                </a:solidFill>
                <a:latin typeface="Canva Sans"/>
                <a:ea typeface="Canva Sans"/>
                <a:cs typeface="Canva Sans"/>
                <a:sym typeface="Canva Sans"/>
              </a:rPr>
              <a:t>τις Δημόσιες Συμβάσεις, από το </a:t>
            </a:r>
            <a:r>
              <a:rPr lang="en-US" sz="2446" b="1">
                <a:solidFill>
                  <a:srgbClr val="0F599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πρωτογενές αίτημα </a:t>
            </a:r>
          </a:p>
          <a:p>
            <a:pPr algn="l">
              <a:lnSpc>
                <a:spcPts val="3425"/>
              </a:lnSpc>
            </a:pPr>
            <a:r>
              <a:rPr lang="en-US" sz="2446">
                <a:solidFill>
                  <a:srgbClr val="0F5995"/>
                </a:solidFill>
                <a:latin typeface="Canva Sans"/>
                <a:ea typeface="Canva Sans"/>
                <a:cs typeface="Canva Sans"/>
                <a:sym typeface="Canva Sans"/>
              </a:rPr>
              <a:t>       έως και την </a:t>
            </a:r>
            <a:r>
              <a:rPr lang="en-US" sz="2446" b="1">
                <a:solidFill>
                  <a:srgbClr val="0F599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υπογραφή της σύμβασης</a:t>
            </a:r>
          </a:p>
          <a:p>
            <a:pPr marL="528212" lvl="1" indent="-264106" algn="l">
              <a:lnSpc>
                <a:spcPts val="3425"/>
              </a:lnSpc>
              <a:spcBef>
                <a:spcPct val="0"/>
              </a:spcBef>
              <a:buFont typeface="Arial"/>
              <a:buChar char="•"/>
            </a:pPr>
            <a:r>
              <a:rPr lang="en-US" sz="2446">
                <a:solidFill>
                  <a:srgbClr val="0F5995"/>
                </a:solidFill>
                <a:latin typeface="Canva Sans"/>
                <a:ea typeface="Canva Sans"/>
                <a:cs typeface="Canva Sans"/>
                <a:sym typeface="Canva Sans"/>
              </a:rPr>
              <a:t>όλες τις κατηγορίες δημοσίων συμβάσεων: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54378" y="6229873"/>
            <a:ext cx="9634121" cy="79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56"/>
              </a:lnSpc>
              <a:spcBef>
                <a:spcPct val="0"/>
              </a:spcBef>
            </a:pPr>
            <a:r>
              <a:rPr lang="en-US" sz="2326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Η FORUM Consulting προσφέρει </a:t>
            </a:r>
            <a:r>
              <a:rPr lang="en-US" sz="2326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Ολοκληρωμένο Σύστημα Συμβουλευτικής, </a:t>
            </a:r>
            <a:r>
              <a:rPr lang="en-US" sz="2326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το οποίο καλύπτει: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" r="-7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75636" y="4395771"/>
            <a:ext cx="6473362" cy="3545190"/>
            <a:chOff x="0" y="0"/>
            <a:chExt cx="1704918" cy="9337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4918" cy="933713"/>
            </a:xfrm>
            <a:custGeom>
              <a:avLst/>
              <a:gdLst/>
              <a:ahLst/>
              <a:cxnLst/>
              <a:rect l="l" t="t" r="r" b="b"/>
              <a:pathLst>
                <a:path w="1704918" h="933713">
                  <a:moveTo>
                    <a:pt x="70562" y="0"/>
                  </a:moveTo>
                  <a:lnTo>
                    <a:pt x="1634356" y="0"/>
                  </a:lnTo>
                  <a:cubicBezTo>
                    <a:pt x="1653071" y="0"/>
                    <a:pt x="1671018" y="7434"/>
                    <a:pt x="1684251" y="20667"/>
                  </a:cubicBezTo>
                  <a:cubicBezTo>
                    <a:pt x="1697484" y="33900"/>
                    <a:pt x="1704918" y="51848"/>
                    <a:pt x="1704918" y="70562"/>
                  </a:cubicBezTo>
                  <a:lnTo>
                    <a:pt x="1704918" y="863151"/>
                  </a:lnTo>
                  <a:cubicBezTo>
                    <a:pt x="1704918" y="881865"/>
                    <a:pt x="1697484" y="899813"/>
                    <a:pt x="1684251" y="913046"/>
                  </a:cubicBezTo>
                  <a:cubicBezTo>
                    <a:pt x="1671018" y="926279"/>
                    <a:pt x="1653071" y="933713"/>
                    <a:pt x="1634356" y="933713"/>
                  </a:cubicBezTo>
                  <a:lnTo>
                    <a:pt x="70562" y="933713"/>
                  </a:lnTo>
                  <a:cubicBezTo>
                    <a:pt x="51848" y="933713"/>
                    <a:pt x="33900" y="926279"/>
                    <a:pt x="20667" y="913046"/>
                  </a:cubicBezTo>
                  <a:cubicBezTo>
                    <a:pt x="7434" y="899813"/>
                    <a:pt x="0" y="881865"/>
                    <a:pt x="0" y="863151"/>
                  </a:cubicBezTo>
                  <a:lnTo>
                    <a:pt x="0" y="70562"/>
                  </a:lnTo>
                  <a:cubicBezTo>
                    <a:pt x="0" y="51848"/>
                    <a:pt x="7434" y="33900"/>
                    <a:pt x="20667" y="20667"/>
                  </a:cubicBezTo>
                  <a:cubicBezTo>
                    <a:pt x="33900" y="7434"/>
                    <a:pt x="51848" y="0"/>
                    <a:pt x="705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04918" cy="971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29812" y="2982187"/>
            <a:ext cx="3163074" cy="1778231"/>
            <a:chOff x="0" y="0"/>
            <a:chExt cx="833073" cy="4683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3073" cy="468341"/>
            </a:xfrm>
            <a:custGeom>
              <a:avLst/>
              <a:gdLst/>
              <a:ahLst/>
              <a:cxnLst/>
              <a:rect l="l" t="t" r="r" b="b"/>
              <a:pathLst>
                <a:path w="833073" h="468341">
                  <a:moveTo>
                    <a:pt x="144408" y="0"/>
                  </a:moveTo>
                  <a:lnTo>
                    <a:pt x="688665" y="0"/>
                  </a:lnTo>
                  <a:cubicBezTo>
                    <a:pt x="768419" y="0"/>
                    <a:pt x="833073" y="64654"/>
                    <a:pt x="833073" y="144408"/>
                  </a:cubicBezTo>
                  <a:lnTo>
                    <a:pt x="833073" y="323933"/>
                  </a:lnTo>
                  <a:cubicBezTo>
                    <a:pt x="833073" y="403687"/>
                    <a:pt x="768419" y="468341"/>
                    <a:pt x="688665" y="468341"/>
                  </a:cubicBezTo>
                  <a:lnTo>
                    <a:pt x="144408" y="468341"/>
                  </a:lnTo>
                  <a:cubicBezTo>
                    <a:pt x="64654" y="468341"/>
                    <a:pt x="0" y="403687"/>
                    <a:pt x="0" y="323933"/>
                  </a:cubicBezTo>
                  <a:lnTo>
                    <a:pt x="0" y="144408"/>
                  </a:lnTo>
                  <a:cubicBezTo>
                    <a:pt x="0" y="64654"/>
                    <a:pt x="64654" y="0"/>
                    <a:pt x="14440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gradFill>
                <a:gsLst>
                  <a:gs pos="0">
                    <a:srgbClr val="153953">
                      <a:alpha val="100000"/>
                    </a:srgbClr>
                  </a:gs>
                  <a:gs pos="100000">
                    <a:srgbClr val="065D9B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33073" cy="506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28550" y="9129712"/>
            <a:ext cx="15030952" cy="2314575"/>
            <a:chOff x="0" y="0"/>
            <a:chExt cx="3958769" cy="609600"/>
          </a:xfrm>
        </p:grpSpPr>
        <p:sp>
          <p:nvSpPr>
            <p:cNvPr id="10" name="Freeform 10"/>
            <p:cNvSpPr/>
            <p:nvPr/>
          </p:nvSpPr>
          <p:spPr>
            <a:xfrm>
              <a:off x="12514" y="0"/>
              <a:ext cx="3933741" cy="609600"/>
            </a:xfrm>
            <a:custGeom>
              <a:avLst/>
              <a:gdLst/>
              <a:ahLst/>
              <a:cxnLst/>
              <a:rect l="l" t="t" r="r" b="b"/>
              <a:pathLst>
                <a:path w="3933741" h="609600">
                  <a:moveTo>
                    <a:pt x="242193" y="0"/>
                  </a:moveTo>
                  <a:lnTo>
                    <a:pt x="3691549" y="0"/>
                  </a:lnTo>
                  <a:cubicBezTo>
                    <a:pt x="3722308" y="0"/>
                    <a:pt x="3749616" y="19683"/>
                    <a:pt x="3759343" y="48863"/>
                  </a:cubicBezTo>
                  <a:lnTo>
                    <a:pt x="3929967" y="560737"/>
                  </a:lnTo>
                  <a:cubicBezTo>
                    <a:pt x="3933741" y="572057"/>
                    <a:pt x="3931843" y="584502"/>
                    <a:pt x="3924865" y="594183"/>
                  </a:cubicBezTo>
                  <a:cubicBezTo>
                    <a:pt x="3917888" y="603864"/>
                    <a:pt x="3906682" y="609600"/>
                    <a:pt x="3894749" y="609600"/>
                  </a:cubicBezTo>
                  <a:lnTo>
                    <a:pt x="38993" y="609600"/>
                  </a:lnTo>
                  <a:cubicBezTo>
                    <a:pt x="27059" y="609600"/>
                    <a:pt x="15854" y="603864"/>
                    <a:pt x="8876" y="594183"/>
                  </a:cubicBezTo>
                  <a:cubicBezTo>
                    <a:pt x="1899" y="584502"/>
                    <a:pt x="0" y="572057"/>
                    <a:pt x="3774" y="560737"/>
                  </a:cubicBezTo>
                  <a:lnTo>
                    <a:pt x="174398" y="48863"/>
                  </a:lnTo>
                  <a:cubicBezTo>
                    <a:pt x="184125" y="19683"/>
                    <a:pt x="211433" y="0"/>
                    <a:pt x="2421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B5285">
                    <a:alpha val="100000"/>
                  </a:srgbClr>
                </a:gs>
                <a:gs pos="50000">
                  <a:srgbClr val="0B5285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-38100"/>
              <a:ext cx="3704769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887948" y="1956590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5"/>
                </a:lnTo>
                <a:lnTo>
                  <a:pt x="0" y="7427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85996" y="1956590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5"/>
                </a:lnTo>
                <a:lnTo>
                  <a:pt x="0" y="7427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504010" y="4395771"/>
            <a:ext cx="6544707" cy="3545190"/>
            <a:chOff x="0" y="0"/>
            <a:chExt cx="1723709" cy="93371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23709" cy="933713"/>
            </a:xfrm>
            <a:custGeom>
              <a:avLst/>
              <a:gdLst/>
              <a:ahLst/>
              <a:cxnLst/>
              <a:rect l="l" t="t" r="r" b="b"/>
              <a:pathLst>
                <a:path w="1723709" h="933713">
                  <a:moveTo>
                    <a:pt x="69793" y="0"/>
                  </a:moveTo>
                  <a:lnTo>
                    <a:pt x="1653916" y="0"/>
                  </a:lnTo>
                  <a:cubicBezTo>
                    <a:pt x="1672426" y="0"/>
                    <a:pt x="1690178" y="7353"/>
                    <a:pt x="1703267" y="20442"/>
                  </a:cubicBezTo>
                  <a:cubicBezTo>
                    <a:pt x="1716356" y="33531"/>
                    <a:pt x="1723709" y="51283"/>
                    <a:pt x="1723709" y="69793"/>
                  </a:cubicBezTo>
                  <a:lnTo>
                    <a:pt x="1723709" y="863920"/>
                  </a:lnTo>
                  <a:cubicBezTo>
                    <a:pt x="1723709" y="902465"/>
                    <a:pt x="1692461" y="933713"/>
                    <a:pt x="1653916" y="933713"/>
                  </a:cubicBezTo>
                  <a:lnTo>
                    <a:pt x="69793" y="933713"/>
                  </a:lnTo>
                  <a:cubicBezTo>
                    <a:pt x="31247" y="933713"/>
                    <a:pt x="0" y="902465"/>
                    <a:pt x="0" y="863920"/>
                  </a:cubicBezTo>
                  <a:lnTo>
                    <a:pt x="0" y="69793"/>
                  </a:lnTo>
                  <a:cubicBezTo>
                    <a:pt x="0" y="31247"/>
                    <a:pt x="31247" y="0"/>
                    <a:pt x="697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723709" cy="971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958186" y="2982187"/>
            <a:ext cx="3163074" cy="1778231"/>
            <a:chOff x="0" y="0"/>
            <a:chExt cx="833073" cy="46834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33073" cy="468341"/>
            </a:xfrm>
            <a:custGeom>
              <a:avLst/>
              <a:gdLst/>
              <a:ahLst/>
              <a:cxnLst/>
              <a:rect l="l" t="t" r="r" b="b"/>
              <a:pathLst>
                <a:path w="833073" h="468341">
                  <a:moveTo>
                    <a:pt x="144408" y="0"/>
                  </a:moveTo>
                  <a:lnTo>
                    <a:pt x="688665" y="0"/>
                  </a:lnTo>
                  <a:cubicBezTo>
                    <a:pt x="768419" y="0"/>
                    <a:pt x="833073" y="64654"/>
                    <a:pt x="833073" y="144408"/>
                  </a:cubicBezTo>
                  <a:lnTo>
                    <a:pt x="833073" y="323933"/>
                  </a:lnTo>
                  <a:cubicBezTo>
                    <a:pt x="833073" y="403687"/>
                    <a:pt x="768419" y="468341"/>
                    <a:pt x="688665" y="468341"/>
                  </a:cubicBezTo>
                  <a:lnTo>
                    <a:pt x="144408" y="468341"/>
                  </a:lnTo>
                  <a:cubicBezTo>
                    <a:pt x="64654" y="468341"/>
                    <a:pt x="0" y="403687"/>
                    <a:pt x="0" y="323933"/>
                  </a:cubicBezTo>
                  <a:lnTo>
                    <a:pt x="0" y="144408"/>
                  </a:lnTo>
                  <a:cubicBezTo>
                    <a:pt x="0" y="64654"/>
                    <a:pt x="64654" y="0"/>
                    <a:pt x="14440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gradFill>
                <a:gsLst>
                  <a:gs pos="0">
                    <a:srgbClr val="153953">
                      <a:alpha val="100000"/>
                    </a:srgbClr>
                  </a:gs>
                  <a:gs pos="100000">
                    <a:srgbClr val="065D9B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33073" cy="506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83398" y="9129712"/>
            <a:ext cx="1690604" cy="931908"/>
          </a:xfrm>
          <a:custGeom>
            <a:avLst/>
            <a:gdLst/>
            <a:ahLst/>
            <a:cxnLst/>
            <a:rect l="l" t="t" r="r" b="b"/>
            <a:pathLst>
              <a:path w="1690604" h="931908">
                <a:moveTo>
                  <a:pt x="0" y="0"/>
                </a:moveTo>
                <a:lnTo>
                  <a:pt x="1690604" y="0"/>
                </a:lnTo>
                <a:lnTo>
                  <a:pt x="1690604" y="931908"/>
                </a:lnTo>
                <a:lnTo>
                  <a:pt x="0" y="931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075636" y="981075"/>
            <a:ext cx="13759881" cy="81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4"/>
              </a:lnSpc>
            </a:pPr>
            <a:r>
              <a:rPr lang="en-US" sz="5034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Δομή Υπηρεσιών – Στάδια Υποστήριξης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80184" y="3095967"/>
            <a:ext cx="2662330" cy="136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Στάδιο 1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Προετοιμασία Διαγωνισμού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10166" y="5265420"/>
            <a:ext cx="6004301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Συγκρότηση πρωτογενούς αιτήματος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Ανάρτηση στο ΚΗΜΔΗΣ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Δέσμευση πίστωσης</a:t>
            </a:r>
          </a:p>
          <a:p>
            <a:pPr marL="431801" lvl="1" indent="-215900" algn="l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Σύνταξη ή έλεγχος τευχών δημοπράτησης / διακήρυξης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208558" y="3172167"/>
            <a:ext cx="2662330" cy="1458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9"/>
              </a:lnSpc>
            </a:pPr>
            <a:r>
              <a:rPr lang="en-US" sz="3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Στάδιο 2</a:t>
            </a:r>
          </a:p>
          <a:p>
            <a:pPr algn="ctr">
              <a:lnSpc>
                <a:spcPts val="2736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Ανάρτηση Διαγωνισμού </a:t>
            </a:r>
          </a:p>
          <a:p>
            <a:pPr algn="ctr">
              <a:lnSpc>
                <a:spcPts val="2736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στο ΕΣΗΔΗΣ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665879" y="5265420"/>
            <a:ext cx="5647578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Δημιουργία διαγωνισμού στο σύστημα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Ανάρτηση &amp; δημοσιοποίηση σε ΚΗΜΔΗΣ / ΔΙΑΥΓΕΙΑ</a:t>
            </a:r>
          </a:p>
          <a:p>
            <a:pPr marL="431801" lvl="1" indent="-215900" algn="l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Προετοιμασία επιτροπών – διαχείριση ερωτημάτων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" r="-7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28550" y="9129712"/>
            <a:ext cx="15030952" cy="2314575"/>
            <a:chOff x="0" y="0"/>
            <a:chExt cx="3958769" cy="609600"/>
          </a:xfrm>
        </p:grpSpPr>
        <p:sp>
          <p:nvSpPr>
            <p:cNvPr id="4" name="Freeform 4"/>
            <p:cNvSpPr/>
            <p:nvPr/>
          </p:nvSpPr>
          <p:spPr>
            <a:xfrm>
              <a:off x="12514" y="0"/>
              <a:ext cx="3933741" cy="609600"/>
            </a:xfrm>
            <a:custGeom>
              <a:avLst/>
              <a:gdLst/>
              <a:ahLst/>
              <a:cxnLst/>
              <a:rect l="l" t="t" r="r" b="b"/>
              <a:pathLst>
                <a:path w="3933741" h="609600">
                  <a:moveTo>
                    <a:pt x="242193" y="0"/>
                  </a:moveTo>
                  <a:lnTo>
                    <a:pt x="3691549" y="0"/>
                  </a:lnTo>
                  <a:cubicBezTo>
                    <a:pt x="3722308" y="0"/>
                    <a:pt x="3749616" y="19683"/>
                    <a:pt x="3759343" y="48863"/>
                  </a:cubicBezTo>
                  <a:lnTo>
                    <a:pt x="3929967" y="560737"/>
                  </a:lnTo>
                  <a:cubicBezTo>
                    <a:pt x="3933741" y="572057"/>
                    <a:pt x="3931843" y="584502"/>
                    <a:pt x="3924865" y="594183"/>
                  </a:cubicBezTo>
                  <a:cubicBezTo>
                    <a:pt x="3917888" y="603864"/>
                    <a:pt x="3906682" y="609600"/>
                    <a:pt x="3894749" y="609600"/>
                  </a:cubicBezTo>
                  <a:lnTo>
                    <a:pt x="38993" y="609600"/>
                  </a:lnTo>
                  <a:cubicBezTo>
                    <a:pt x="27059" y="609600"/>
                    <a:pt x="15854" y="603864"/>
                    <a:pt x="8876" y="594183"/>
                  </a:cubicBezTo>
                  <a:cubicBezTo>
                    <a:pt x="1899" y="584502"/>
                    <a:pt x="0" y="572057"/>
                    <a:pt x="3774" y="560737"/>
                  </a:cubicBezTo>
                  <a:lnTo>
                    <a:pt x="174398" y="48863"/>
                  </a:lnTo>
                  <a:cubicBezTo>
                    <a:pt x="184125" y="19683"/>
                    <a:pt x="211433" y="0"/>
                    <a:pt x="2421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B5285">
                    <a:alpha val="100000"/>
                  </a:srgbClr>
                </a:gs>
                <a:gs pos="50000">
                  <a:srgbClr val="0B5285">
                    <a:alpha val="71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-38100"/>
              <a:ext cx="3704769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78383" y="1354764"/>
            <a:ext cx="13759881" cy="81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4"/>
              </a:lnSpc>
            </a:pPr>
            <a:r>
              <a:rPr lang="en-US" sz="5034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Δομή Υπηρεσιών – Στάδια Υποστήριξης</a:t>
            </a:r>
          </a:p>
        </p:txBody>
      </p:sp>
      <p:sp>
        <p:nvSpPr>
          <p:cNvPr id="7" name="Freeform 7"/>
          <p:cNvSpPr/>
          <p:nvPr/>
        </p:nvSpPr>
        <p:spPr>
          <a:xfrm>
            <a:off x="16887948" y="1956590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5"/>
                </a:lnTo>
                <a:lnTo>
                  <a:pt x="0" y="7427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85996" y="1956590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5"/>
                </a:lnTo>
                <a:lnTo>
                  <a:pt x="0" y="7427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2468638" y="4580834"/>
            <a:ext cx="5593446" cy="3545190"/>
            <a:chOff x="0" y="0"/>
            <a:chExt cx="1473171" cy="93371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73171" cy="933713"/>
            </a:xfrm>
            <a:custGeom>
              <a:avLst/>
              <a:gdLst/>
              <a:ahLst/>
              <a:cxnLst/>
              <a:rect l="l" t="t" r="r" b="b"/>
              <a:pathLst>
                <a:path w="1473171" h="933713">
                  <a:moveTo>
                    <a:pt x="81662" y="0"/>
                  </a:moveTo>
                  <a:lnTo>
                    <a:pt x="1391509" y="0"/>
                  </a:lnTo>
                  <a:cubicBezTo>
                    <a:pt x="1436609" y="0"/>
                    <a:pt x="1473171" y="36561"/>
                    <a:pt x="1473171" y="81662"/>
                  </a:cubicBezTo>
                  <a:lnTo>
                    <a:pt x="1473171" y="852050"/>
                  </a:lnTo>
                  <a:cubicBezTo>
                    <a:pt x="1473171" y="873709"/>
                    <a:pt x="1464567" y="894480"/>
                    <a:pt x="1449253" y="909794"/>
                  </a:cubicBezTo>
                  <a:cubicBezTo>
                    <a:pt x="1433938" y="925109"/>
                    <a:pt x="1413167" y="933713"/>
                    <a:pt x="1391509" y="933713"/>
                  </a:cubicBezTo>
                  <a:lnTo>
                    <a:pt x="81662" y="933713"/>
                  </a:lnTo>
                  <a:cubicBezTo>
                    <a:pt x="36561" y="933713"/>
                    <a:pt x="0" y="897151"/>
                    <a:pt x="0" y="852050"/>
                  </a:cubicBezTo>
                  <a:lnTo>
                    <a:pt x="0" y="81662"/>
                  </a:lnTo>
                  <a:cubicBezTo>
                    <a:pt x="0" y="60004"/>
                    <a:pt x="8604" y="39233"/>
                    <a:pt x="23918" y="23918"/>
                  </a:cubicBezTo>
                  <a:cubicBezTo>
                    <a:pt x="39233" y="8604"/>
                    <a:pt x="60004" y="0"/>
                    <a:pt x="8166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73171" cy="971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922815" y="3167249"/>
            <a:ext cx="3163074" cy="1778231"/>
            <a:chOff x="0" y="0"/>
            <a:chExt cx="833073" cy="46834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33073" cy="468341"/>
            </a:xfrm>
            <a:custGeom>
              <a:avLst/>
              <a:gdLst/>
              <a:ahLst/>
              <a:cxnLst/>
              <a:rect l="l" t="t" r="r" b="b"/>
              <a:pathLst>
                <a:path w="833073" h="468341">
                  <a:moveTo>
                    <a:pt x="144408" y="0"/>
                  </a:moveTo>
                  <a:lnTo>
                    <a:pt x="688665" y="0"/>
                  </a:lnTo>
                  <a:cubicBezTo>
                    <a:pt x="768419" y="0"/>
                    <a:pt x="833073" y="64654"/>
                    <a:pt x="833073" y="144408"/>
                  </a:cubicBezTo>
                  <a:lnTo>
                    <a:pt x="833073" y="323933"/>
                  </a:lnTo>
                  <a:cubicBezTo>
                    <a:pt x="833073" y="403687"/>
                    <a:pt x="768419" y="468341"/>
                    <a:pt x="688665" y="468341"/>
                  </a:cubicBezTo>
                  <a:lnTo>
                    <a:pt x="144408" y="468341"/>
                  </a:lnTo>
                  <a:cubicBezTo>
                    <a:pt x="64654" y="468341"/>
                    <a:pt x="0" y="403687"/>
                    <a:pt x="0" y="323933"/>
                  </a:cubicBezTo>
                  <a:lnTo>
                    <a:pt x="0" y="144408"/>
                  </a:lnTo>
                  <a:cubicBezTo>
                    <a:pt x="0" y="64654"/>
                    <a:pt x="64654" y="0"/>
                    <a:pt x="14440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gradFill>
                <a:gsLst>
                  <a:gs pos="0">
                    <a:srgbClr val="153953">
                      <a:alpha val="100000"/>
                    </a:srgbClr>
                  </a:gs>
                  <a:gs pos="100000">
                    <a:srgbClr val="065D9B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33073" cy="506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173187" y="3483935"/>
            <a:ext cx="2662330" cy="1115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9"/>
              </a:lnSpc>
            </a:pPr>
            <a:r>
              <a:rPr lang="en-US" sz="3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Στάδιο 5</a:t>
            </a:r>
          </a:p>
          <a:p>
            <a:pPr algn="ctr">
              <a:lnSpc>
                <a:spcPts val="2736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Υπογραφή Σύμβασης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025641" y="5364581"/>
            <a:ext cx="4605011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Πρόσκληση για υπογραφή</a:t>
            </a:r>
          </a:p>
          <a:p>
            <a:pPr marL="431801" lvl="1" indent="-215900" algn="l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Τυπική λήξη διαγωνιστικής διαδικασίας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657348" y="4580834"/>
            <a:ext cx="5403193" cy="3545190"/>
            <a:chOff x="0" y="0"/>
            <a:chExt cx="1423063" cy="93371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23063" cy="933713"/>
            </a:xfrm>
            <a:custGeom>
              <a:avLst/>
              <a:gdLst/>
              <a:ahLst/>
              <a:cxnLst/>
              <a:rect l="l" t="t" r="r" b="b"/>
              <a:pathLst>
                <a:path w="1423063" h="933713">
                  <a:moveTo>
                    <a:pt x="84538" y="0"/>
                  </a:moveTo>
                  <a:lnTo>
                    <a:pt x="1338526" y="0"/>
                  </a:lnTo>
                  <a:cubicBezTo>
                    <a:pt x="1385214" y="0"/>
                    <a:pt x="1423063" y="37849"/>
                    <a:pt x="1423063" y="84538"/>
                  </a:cubicBezTo>
                  <a:lnTo>
                    <a:pt x="1423063" y="849175"/>
                  </a:lnTo>
                  <a:cubicBezTo>
                    <a:pt x="1423063" y="895864"/>
                    <a:pt x="1385214" y="933713"/>
                    <a:pt x="1338526" y="933713"/>
                  </a:cubicBezTo>
                  <a:lnTo>
                    <a:pt x="84538" y="933713"/>
                  </a:lnTo>
                  <a:cubicBezTo>
                    <a:pt x="37849" y="933713"/>
                    <a:pt x="0" y="895864"/>
                    <a:pt x="0" y="849175"/>
                  </a:cubicBezTo>
                  <a:lnTo>
                    <a:pt x="0" y="84538"/>
                  </a:lnTo>
                  <a:cubicBezTo>
                    <a:pt x="0" y="37849"/>
                    <a:pt x="37849" y="0"/>
                    <a:pt x="8453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423063" cy="971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11525" y="3167249"/>
            <a:ext cx="3163074" cy="1778231"/>
            <a:chOff x="0" y="0"/>
            <a:chExt cx="833073" cy="46834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33073" cy="468341"/>
            </a:xfrm>
            <a:custGeom>
              <a:avLst/>
              <a:gdLst/>
              <a:ahLst/>
              <a:cxnLst/>
              <a:rect l="l" t="t" r="r" b="b"/>
              <a:pathLst>
                <a:path w="833073" h="468341">
                  <a:moveTo>
                    <a:pt x="144408" y="0"/>
                  </a:moveTo>
                  <a:lnTo>
                    <a:pt x="688665" y="0"/>
                  </a:lnTo>
                  <a:cubicBezTo>
                    <a:pt x="768419" y="0"/>
                    <a:pt x="833073" y="64654"/>
                    <a:pt x="833073" y="144408"/>
                  </a:cubicBezTo>
                  <a:lnTo>
                    <a:pt x="833073" y="323933"/>
                  </a:lnTo>
                  <a:cubicBezTo>
                    <a:pt x="833073" y="403687"/>
                    <a:pt x="768419" y="468341"/>
                    <a:pt x="688665" y="468341"/>
                  </a:cubicBezTo>
                  <a:lnTo>
                    <a:pt x="144408" y="468341"/>
                  </a:lnTo>
                  <a:cubicBezTo>
                    <a:pt x="64654" y="468341"/>
                    <a:pt x="0" y="403687"/>
                    <a:pt x="0" y="323933"/>
                  </a:cubicBezTo>
                  <a:lnTo>
                    <a:pt x="0" y="144408"/>
                  </a:lnTo>
                  <a:cubicBezTo>
                    <a:pt x="0" y="64654"/>
                    <a:pt x="64654" y="0"/>
                    <a:pt x="14440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gradFill>
                <a:gsLst>
                  <a:gs pos="0">
                    <a:srgbClr val="153953">
                      <a:alpha val="100000"/>
                    </a:srgbClr>
                  </a:gs>
                  <a:gs pos="100000">
                    <a:srgbClr val="065D9B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33073" cy="506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61897" y="3347705"/>
            <a:ext cx="2662330" cy="1496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9"/>
              </a:lnSpc>
            </a:pPr>
            <a:r>
              <a:rPr lang="en-US" sz="3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Στάδιο 3</a:t>
            </a:r>
          </a:p>
          <a:p>
            <a:pPr algn="ctr">
              <a:lnSpc>
                <a:spcPts val="2808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Αποσφράγιση </a:t>
            </a:r>
          </a:p>
          <a:p>
            <a:pPr algn="ctr">
              <a:lnSpc>
                <a:spcPts val="2808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&amp; Αξιολόγηση Προσφορών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42999" y="5364581"/>
            <a:ext cx="4648754" cy="211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Ηλεκτρονική αποσφράγιση (τεχνική + οικονομική)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Αξιολόγηση με βάση τιμή ή βέλτιστη σχέση ποιότητας-τιμής</a:t>
            </a:r>
          </a:p>
          <a:p>
            <a:pPr marL="431801" lvl="1" indent="-215900" algn="l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Σύνταξη πρακτικών &amp; εισήγηση προσωρινού αναδόχου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6731891" y="4542734"/>
            <a:ext cx="5141596" cy="3545190"/>
            <a:chOff x="0" y="0"/>
            <a:chExt cx="1354165" cy="93371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54165" cy="933713"/>
            </a:xfrm>
            <a:custGeom>
              <a:avLst/>
              <a:gdLst/>
              <a:ahLst/>
              <a:cxnLst/>
              <a:rect l="l" t="t" r="r" b="b"/>
              <a:pathLst>
                <a:path w="1354165" h="933713">
                  <a:moveTo>
                    <a:pt x="88839" y="0"/>
                  </a:moveTo>
                  <a:lnTo>
                    <a:pt x="1265327" y="0"/>
                  </a:lnTo>
                  <a:cubicBezTo>
                    <a:pt x="1288888" y="0"/>
                    <a:pt x="1311484" y="9360"/>
                    <a:pt x="1328145" y="26020"/>
                  </a:cubicBezTo>
                  <a:cubicBezTo>
                    <a:pt x="1344806" y="42681"/>
                    <a:pt x="1354165" y="65277"/>
                    <a:pt x="1354165" y="88839"/>
                  </a:cubicBezTo>
                  <a:lnTo>
                    <a:pt x="1354165" y="844874"/>
                  </a:lnTo>
                  <a:cubicBezTo>
                    <a:pt x="1354165" y="868435"/>
                    <a:pt x="1344806" y="891032"/>
                    <a:pt x="1328145" y="907692"/>
                  </a:cubicBezTo>
                  <a:cubicBezTo>
                    <a:pt x="1311484" y="924353"/>
                    <a:pt x="1288888" y="933713"/>
                    <a:pt x="1265327" y="933713"/>
                  </a:cubicBezTo>
                  <a:lnTo>
                    <a:pt x="88839" y="933713"/>
                  </a:lnTo>
                  <a:cubicBezTo>
                    <a:pt x="65277" y="933713"/>
                    <a:pt x="42681" y="924353"/>
                    <a:pt x="26020" y="907692"/>
                  </a:cubicBezTo>
                  <a:cubicBezTo>
                    <a:pt x="9360" y="891032"/>
                    <a:pt x="0" y="868435"/>
                    <a:pt x="0" y="844874"/>
                  </a:cubicBezTo>
                  <a:lnTo>
                    <a:pt x="0" y="88839"/>
                  </a:lnTo>
                  <a:cubicBezTo>
                    <a:pt x="0" y="65277"/>
                    <a:pt x="9360" y="42681"/>
                    <a:pt x="26020" y="26020"/>
                  </a:cubicBezTo>
                  <a:cubicBezTo>
                    <a:pt x="42681" y="9360"/>
                    <a:pt x="65277" y="0"/>
                    <a:pt x="8883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953">
                    <a:alpha val="100000"/>
                  </a:srgbClr>
                </a:gs>
                <a:gs pos="100000">
                  <a:srgbClr val="065D9B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354165" cy="971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186068" y="3129149"/>
            <a:ext cx="3163074" cy="1778231"/>
            <a:chOff x="0" y="0"/>
            <a:chExt cx="833073" cy="46834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33073" cy="468341"/>
            </a:xfrm>
            <a:custGeom>
              <a:avLst/>
              <a:gdLst/>
              <a:ahLst/>
              <a:cxnLst/>
              <a:rect l="l" t="t" r="r" b="b"/>
              <a:pathLst>
                <a:path w="833073" h="468341">
                  <a:moveTo>
                    <a:pt x="144408" y="0"/>
                  </a:moveTo>
                  <a:lnTo>
                    <a:pt x="688665" y="0"/>
                  </a:lnTo>
                  <a:cubicBezTo>
                    <a:pt x="768419" y="0"/>
                    <a:pt x="833073" y="64654"/>
                    <a:pt x="833073" y="144408"/>
                  </a:cubicBezTo>
                  <a:lnTo>
                    <a:pt x="833073" y="323933"/>
                  </a:lnTo>
                  <a:cubicBezTo>
                    <a:pt x="833073" y="403687"/>
                    <a:pt x="768419" y="468341"/>
                    <a:pt x="688665" y="468341"/>
                  </a:cubicBezTo>
                  <a:lnTo>
                    <a:pt x="144408" y="468341"/>
                  </a:lnTo>
                  <a:cubicBezTo>
                    <a:pt x="64654" y="468341"/>
                    <a:pt x="0" y="403687"/>
                    <a:pt x="0" y="323933"/>
                  </a:cubicBezTo>
                  <a:lnTo>
                    <a:pt x="0" y="144408"/>
                  </a:lnTo>
                  <a:cubicBezTo>
                    <a:pt x="0" y="64654"/>
                    <a:pt x="64654" y="0"/>
                    <a:pt x="14440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gradFill>
                <a:gsLst>
                  <a:gs pos="0">
                    <a:srgbClr val="153953">
                      <a:alpha val="100000"/>
                    </a:srgbClr>
                  </a:gs>
                  <a:gs pos="100000">
                    <a:srgbClr val="065D9B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833073" cy="506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7436440" y="3242930"/>
            <a:ext cx="2662330" cy="136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Στάδιο 4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Δικαιολογητικά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&amp; Κατακύρωση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942640" y="5326481"/>
            <a:ext cx="4720098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Πρόσκληση σε μειοδότη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Έλεγχος δικαιολογητικών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Έκδοση απόφασης κατακύρωσης</a:t>
            </a:r>
          </a:p>
          <a:p>
            <a:pPr marL="431801" lvl="1" indent="-215900" algn="l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Διαχείριση ενστάσεων / προσφυγών</a:t>
            </a:r>
          </a:p>
        </p:txBody>
      </p:sp>
      <p:sp>
        <p:nvSpPr>
          <p:cNvPr id="33" name="Freeform 33"/>
          <p:cNvSpPr/>
          <p:nvPr/>
        </p:nvSpPr>
        <p:spPr>
          <a:xfrm>
            <a:off x="183398" y="9129712"/>
            <a:ext cx="1690604" cy="931908"/>
          </a:xfrm>
          <a:custGeom>
            <a:avLst/>
            <a:gdLst/>
            <a:ahLst/>
            <a:cxnLst/>
            <a:rect l="l" t="t" r="r" b="b"/>
            <a:pathLst>
              <a:path w="1690604" h="931908">
                <a:moveTo>
                  <a:pt x="0" y="0"/>
                </a:moveTo>
                <a:lnTo>
                  <a:pt x="1690604" y="0"/>
                </a:lnTo>
                <a:lnTo>
                  <a:pt x="1690604" y="931908"/>
                </a:lnTo>
                <a:lnTo>
                  <a:pt x="0" y="931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11603">
            <a:off x="4283887" y="-3138114"/>
            <a:ext cx="20233024" cy="10799376"/>
          </a:xfrm>
          <a:custGeom>
            <a:avLst/>
            <a:gdLst/>
            <a:ahLst/>
            <a:cxnLst/>
            <a:rect l="l" t="t" r="r" b="b"/>
            <a:pathLst>
              <a:path w="20233024" h="10799376">
                <a:moveTo>
                  <a:pt x="0" y="0"/>
                </a:moveTo>
                <a:lnTo>
                  <a:pt x="20233024" y="0"/>
                </a:lnTo>
                <a:lnTo>
                  <a:pt x="20233024" y="10799376"/>
                </a:lnTo>
                <a:lnTo>
                  <a:pt x="0" y="10799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12126259" y="3151375"/>
            <a:ext cx="3643349" cy="13038508"/>
            <a:chOff x="0" y="0"/>
            <a:chExt cx="959565" cy="34340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9565" cy="3434010"/>
            </a:xfrm>
            <a:custGeom>
              <a:avLst/>
              <a:gdLst/>
              <a:ahLst/>
              <a:cxnLst/>
              <a:rect l="l" t="t" r="r" b="b"/>
              <a:pathLst>
                <a:path w="959565" h="3434010">
                  <a:moveTo>
                    <a:pt x="0" y="0"/>
                  </a:moveTo>
                  <a:lnTo>
                    <a:pt x="959565" y="0"/>
                  </a:lnTo>
                  <a:lnTo>
                    <a:pt x="959565" y="3434010"/>
                  </a:lnTo>
                  <a:lnTo>
                    <a:pt x="0" y="3434010"/>
                  </a:lnTo>
                  <a:close/>
                </a:path>
              </a:pathLst>
            </a:custGeom>
            <a:gradFill rotWithShape="1">
              <a:gsLst>
                <a:gs pos="0">
                  <a:srgbClr val="366980">
                    <a:alpha val="100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59565" cy="3472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822174" y="-431599"/>
            <a:ext cx="2874251" cy="13038508"/>
            <a:chOff x="0" y="0"/>
            <a:chExt cx="757004" cy="34340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7004" cy="3434010"/>
            </a:xfrm>
            <a:custGeom>
              <a:avLst/>
              <a:gdLst/>
              <a:ahLst/>
              <a:cxnLst/>
              <a:rect l="l" t="t" r="r" b="b"/>
              <a:pathLst>
                <a:path w="757004" h="3434010">
                  <a:moveTo>
                    <a:pt x="0" y="0"/>
                  </a:moveTo>
                  <a:lnTo>
                    <a:pt x="757004" y="0"/>
                  </a:lnTo>
                  <a:lnTo>
                    <a:pt x="757004" y="3434010"/>
                  </a:lnTo>
                  <a:lnTo>
                    <a:pt x="0" y="3434010"/>
                  </a:lnTo>
                  <a:close/>
                </a:path>
              </a:pathLst>
            </a:custGeom>
            <a:gradFill rotWithShape="1">
              <a:gsLst>
                <a:gs pos="0">
                  <a:srgbClr val="366980">
                    <a:alpha val="100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757004" cy="3472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242975" y="3410530"/>
            <a:ext cx="6821060" cy="6821060"/>
          </a:xfrm>
          <a:custGeom>
            <a:avLst/>
            <a:gdLst/>
            <a:ahLst/>
            <a:cxnLst/>
            <a:rect l="l" t="t" r="r" b="b"/>
            <a:pathLst>
              <a:path w="6821060" h="6821060">
                <a:moveTo>
                  <a:pt x="0" y="0"/>
                </a:moveTo>
                <a:lnTo>
                  <a:pt x="6821060" y="0"/>
                </a:lnTo>
                <a:lnTo>
                  <a:pt x="6821060" y="6821060"/>
                </a:lnTo>
                <a:lnTo>
                  <a:pt x="0" y="682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047710" y="4128857"/>
            <a:ext cx="5211590" cy="5129443"/>
            <a:chOff x="0" y="0"/>
            <a:chExt cx="6948787" cy="6839257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l="16441" r="15823"/>
            <a:stretch>
              <a:fillRect/>
            </a:stretch>
          </p:blipFill>
          <p:spPr>
            <a:xfrm>
              <a:off x="0" y="0"/>
              <a:ext cx="6948787" cy="6839257"/>
            </a:xfrm>
            <a:prstGeom prst="rect">
              <a:avLst/>
            </a:prstGeom>
          </p:spPr>
        </p:pic>
      </p:grpSp>
      <p:sp>
        <p:nvSpPr>
          <p:cNvPr id="12" name="Freeform 12"/>
          <p:cNvSpPr/>
          <p:nvPr/>
        </p:nvSpPr>
        <p:spPr>
          <a:xfrm>
            <a:off x="9499066" y="35182"/>
            <a:ext cx="6821060" cy="6821060"/>
          </a:xfrm>
          <a:custGeom>
            <a:avLst/>
            <a:gdLst/>
            <a:ahLst/>
            <a:cxnLst/>
            <a:rect l="l" t="t" r="r" b="b"/>
            <a:pathLst>
              <a:path w="6821060" h="6821060">
                <a:moveTo>
                  <a:pt x="0" y="0"/>
                </a:moveTo>
                <a:lnTo>
                  <a:pt x="6821060" y="0"/>
                </a:lnTo>
                <a:lnTo>
                  <a:pt x="6821060" y="6821059"/>
                </a:lnTo>
                <a:lnTo>
                  <a:pt x="0" y="68210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0417893" y="703339"/>
            <a:ext cx="4983406" cy="5216787"/>
            <a:chOff x="0" y="0"/>
            <a:chExt cx="6644542" cy="6955716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 l="18147" r="18147"/>
            <a:stretch>
              <a:fillRect/>
            </a:stretch>
          </p:blipFill>
          <p:spPr>
            <a:xfrm>
              <a:off x="0" y="0"/>
              <a:ext cx="6644542" cy="6955716"/>
            </a:xfrm>
            <a:prstGeom prst="rect">
              <a:avLst/>
            </a:prstGeom>
          </p:spPr>
        </p:pic>
      </p:grpSp>
      <p:sp>
        <p:nvSpPr>
          <p:cNvPr id="15" name="Freeform 15"/>
          <p:cNvSpPr/>
          <p:nvPr/>
        </p:nvSpPr>
        <p:spPr>
          <a:xfrm>
            <a:off x="16698267" y="1028700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842048" y="6623425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5"/>
                </a:lnTo>
                <a:lnTo>
                  <a:pt x="0" y="7427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83398" y="9129712"/>
            <a:ext cx="1690604" cy="931908"/>
          </a:xfrm>
          <a:custGeom>
            <a:avLst/>
            <a:gdLst/>
            <a:ahLst/>
            <a:cxnLst/>
            <a:rect l="l" t="t" r="r" b="b"/>
            <a:pathLst>
              <a:path w="1690604" h="931908">
                <a:moveTo>
                  <a:pt x="0" y="0"/>
                </a:moveTo>
                <a:lnTo>
                  <a:pt x="1690604" y="0"/>
                </a:lnTo>
                <a:lnTo>
                  <a:pt x="1690604" y="931908"/>
                </a:lnTo>
                <a:lnTo>
                  <a:pt x="0" y="931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03296" y="981075"/>
            <a:ext cx="8470366" cy="1604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4923" b="1">
                <a:solidFill>
                  <a:srgbClr val="0F599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Εξειδικευμένη Υποστήριξη ανά Τύπο Σύμβασης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9605" y="3839391"/>
            <a:ext cx="239510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Προμήθειες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03296" y="3336364"/>
            <a:ext cx="3433422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F599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Τύπος Σύμβασης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84552" y="3340314"/>
            <a:ext cx="6285716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F599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Υπηρεσίες FORUM Consulting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75027" y="3893277"/>
            <a:ext cx="612880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Σύνταξη Διακηρύξεων, Τεχνικών Προδιαγραφών, Διενέργεια Πλήρους Διαδικασίας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79605" y="4854034"/>
            <a:ext cx="282394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 spc="-21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Γενικές Υπηρεσίες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075027" y="4907920"/>
            <a:ext cx="612880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Από Τεκμηρίωση ανάγκης έως Διαχείριση Πλατφόρμας Ε.Σ.Η.ΔΗ.Σ.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79605" y="5870554"/>
            <a:ext cx="2395106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Έργα - Μελέτες Δημοσίου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075027" y="5924441"/>
            <a:ext cx="612880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Έλεγχος Μελέτης, Ανάρτηση στο Ε.Σ.Η.ΔΗ.Σ., Υποστήριξη Επιτροπών, Έλεγχος Αποτελεσμάτων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89130" y="7017105"/>
            <a:ext cx="2566773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Συναφείς Επιστημονικές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84552" y="7070991"/>
            <a:ext cx="612880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Υποστήριξη Τεχνικών Συμβάσεων, Συμβούλων, Χρηματοδοτούμενων Έργων, Αξιολογητών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6548726" y="294273"/>
            <a:ext cx="1329668" cy="1105779"/>
            <a:chOff x="0" y="0"/>
            <a:chExt cx="1772891" cy="1474372"/>
          </a:xfrm>
        </p:grpSpPr>
        <p:sp>
          <p:nvSpPr>
            <p:cNvPr id="30" name="Freeform 30"/>
            <p:cNvSpPr/>
            <p:nvPr/>
          </p:nvSpPr>
          <p:spPr>
            <a:xfrm>
              <a:off x="298518" y="0"/>
              <a:ext cx="1474372" cy="1474372"/>
            </a:xfrm>
            <a:custGeom>
              <a:avLst/>
              <a:gdLst/>
              <a:ahLst/>
              <a:cxnLst/>
              <a:rect l="l" t="t" r="r" b="b"/>
              <a:pathLst>
                <a:path w="1474372" h="1474372">
                  <a:moveTo>
                    <a:pt x="0" y="0"/>
                  </a:moveTo>
                  <a:lnTo>
                    <a:pt x="1474373" y="0"/>
                  </a:lnTo>
                  <a:lnTo>
                    <a:pt x="1474373" y="1474372"/>
                  </a:lnTo>
                  <a:lnTo>
                    <a:pt x="0" y="1474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1" name="Group 31"/>
            <p:cNvGrpSpPr/>
            <p:nvPr/>
          </p:nvGrpSpPr>
          <p:grpSpPr>
            <a:xfrm>
              <a:off x="418214" y="112913"/>
              <a:ext cx="1210364" cy="1210364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F0F2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4703" tIns="34703" rIns="34703" bIns="34703" rtlCol="0" anchor="ctr"/>
              <a:lstStyle/>
              <a:p>
                <a:pPr algn="ctr">
                  <a:lnSpc>
                    <a:spcPts val="2380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0" y="191050"/>
              <a:ext cx="597037" cy="600026"/>
            </a:xfrm>
            <a:custGeom>
              <a:avLst/>
              <a:gdLst/>
              <a:ahLst/>
              <a:cxnLst/>
              <a:rect l="l" t="t" r="r" b="b"/>
              <a:pathLst>
                <a:path w="597037" h="600026">
                  <a:moveTo>
                    <a:pt x="0" y="0"/>
                  </a:moveTo>
                  <a:lnTo>
                    <a:pt x="597037" y="0"/>
                  </a:lnTo>
                  <a:lnTo>
                    <a:pt x="597037" y="600026"/>
                  </a:lnTo>
                  <a:lnTo>
                    <a:pt x="0" y="600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484193" y="251812"/>
              <a:ext cx="1103024" cy="914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1093" b="1" spc="-59">
                  <a:solidFill>
                    <a:srgbClr val="0C233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Εταιρεία </a:t>
              </a:r>
            </a:p>
            <a:p>
              <a:pPr algn="ctr">
                <a:lnSpc>
                  <a:spcPts val="1399"/>
                </a:lnSpc>
              </a:pPr>
              <a:r>
                <a:rPr lang="en-US" sz="1093" b="1" spc="-59">
                  <a:solidFill>
                    <a:srgbClr val="0C233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Ομίλου Forum Consulting 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2700000">
            <a:off x="3789716" y="-604502"/>
            <a:ext cx="11026492" cy="5885390"/>
          </a:xfrm>
          <a:custGeom>
            <a:avLst/>
            <a:gdLst/>
            <a:ahLst/>
            <a:cxnLst/>
            <a:rect l="l" t="t" r="r" b="b"/>
            <a:pathLst>
              <a:path w="11026492" h="5885390">
                <a:moveTo>
                  <a:pt x="0" y="0"/>
                </a:moveTo>
                <a:lnTo>
                  <a:pt x="11026492" y="0"/>
                </a:lnTo>
                <a:lnTo>
                  <a:pt x="11026492" y="5885390"/>
                </a:lnTo>
                <a:lnTo>
                  <a:pt x="0" y="5885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96994" y="1616317"/>
            <a:ext cx="10214263" cy="1650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44"/>
              </a:lnSpc>
            </a:pPr>
            <a:r>
              <a:rPr lang="en-US" sz="5034" b="1">
                <a:solidFill>
                  <a:srgbClr val="0F599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Διαχείριση Σύνθετων Διαγωνιστικών Διαδικασιών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394086"/>
            <a:ext cx="10909639" cy="1153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Η FORUM Consulting διαθέτει την εξειδίκευση και τα κατάλληλα στελέχη για να υποστηρίξει πλήρως φορείς του Δημοσίου και σε διαγωνισμούς μεγάλης πολυπλοκότητας, όπως:</a:t>
            </a:r>
          </a:p>
        </p:txBody>
      </p:sp>
      <p:sp>
        <p:nvSpPr>
          <p:cNvPr id="6" name="Freeform 6"/>
          <p:cNvSpPr/>
          <p:nvPr/>
        </p:nvSpPr>
        <p:spPr>
          <a:xfrm rot="203369">
            <a:off x="-3668906" y="6795626"/>
            <a:ext cx="15613996" cy="4079156"/>
          </a:xfrm>
          <a:custGeom>
            <a:avLst/>
            <a:gdLst/>
            <a:ahLst/>
            <a:cxnLst/>
            <a:rect l="l" t="t" r="r" b="b"/>
            <a:pathLst>
              <a:path w="15613996" h="4079156">
                <a:moveTo>
                  <a:pt x="0" y="0"/>
                </a:moveTo>
                <a:lnTo>
                  <a:pt x="15613996" y="0"/>
                </a:lnTo>
                <a:lnTo>
                  <a:pt x="15613996" y="4079156"/>
                </a:lnTo>
                <a:lnTo>
                  <a:pt x="0" y="40791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423322" y="90835"/>
            <a:ext cx="12223109" cy="10651194"/>
            <a:chOff x="0" y="0"/>
            <a:chExt cx="9398000" cy="81893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398000" cy="8189367"/>
            </a:xfrm>
            <a:custGeom>
              <a:avLst/>
              <a:gdLst/>
              <a:ahLst/>
              <a:cxnLst/>
              <a:rect l="l" t="t" r="r" b="b"/>
              <a:pathLst>
                <a:path w="9398000" h="8189367">
                  <a:moveTo>
                    <a:pt x="9398000" y="0"/>
                  </a:moveTo>
                  <a:lnTo>
                    <a:pt x="0" y="8189367"/>
                  </a:lnTo>
                  <a:lnTo>
                    <a:pt x="9398000" y="8189367"/>
                  </a:lnTo>
                  <a:lnTo>
                    <a:pt x="9398000" y="0"/>
                  </a:lnTo>
                  <a:close/>
                </a:path>
              </a:pathLst>
            </a:custGeom>
            <a:blipFill>
              <a:blip r:embed="rId7"/>
              <a:stretch>
                <a:fillRect l="-15334" r="-15334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 rot="2911606">
            <a:off x="9647229" y="-4400219"/>
            <a:ext cx="1236983" cy="23647483"/>
            <a:chOff x="0" y="0"/>
            <a:chExt cx="325790" cy="62281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5790" cy="6228143"/>
            </a:xfrm>
            <a:custGeom>
              <a:avLst/>
              <a:gdLst/>
              <a:ahLst/>
              <a:cxnLst/>
              <a:rect l="l" t="t" r="r" b="b"/>
              <a:pathLst>
                <a:path w="325790" h="6228143">
                  <a:moveTo>
                    <a:pt x="0" y="0"/>
                  </a:moveTo>
                  <a:lnTo>
                    <a:pt x="325790" y="0"/>
                  </a:lnTo>
                  <a:lnTo>
                    <a:pt x="325790" y="6228143"/>
                  </a:lnTo>
                  <a:lnTo>
                    <a:pt x="0" y="6228143"/>
                  </a:lnTo>
                  <a:close/>
                </a:path>
              </a:pathLst>
            </a:custGeom>
            <a:gradFill rotWithShape="1">
              <a:gsLst>
                <a:gs pos="0">
                  <a:srgbClr val="366980">
                    <a:alpha val="100000"/>
                  </a:srgbClr>
                </a:gs>
                <a:gs pos="100000">
                  <a:srgbClr val="0B51AE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5790" cy="6266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030063" y="1028700"/>
            <a:ext cx="742704" cy="742704"/>
          </a:xfrm>
          <a:custGeom>
            <a:avLst/>
            <a:gdLst/>
            <a:ahLst/>
            <a:cxnLst/>
            <a:rect l="l" t="t" r="r" b="b"/>
            <a:pathLst>
              <a:path w="742704" h="742704">
                <a:moveTo>
                  <a:pt x="0" y="0"/>
                </a:moveTo>
                <a:lnTo>
                  <a:pt x="742704" y="0"/>
                </a:lnTo>
                <a:lnTo>
                  <a:pt x="742704" y="742704"/>
                </a:lnTo>
                <a:lnTo>
                  <a:pt x="0" y="7427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3398" y="9129712"/>
            <a:ext cx="1690604" cy="931908"/>
          </a:xfrm>
          <a:custGeom>
            <a:avLst/>
            <a:gdLst/>
            <a:ahLst/>
            <a:cxnLst/>
            <a:rect l="l" t="t" r="r" b="b"/>
            <a:pathLst>
              <a:path w="1690604" h="931908">
                <a:moveTo>
                  <a:pt x="0" y="0"/>
                </a:moveTo>
                <a:lnTo>
                  <a:pt x="1690604" y="0"/>
                </a:lnTo>
                <a:lnTo>
                  <a:pt x="1690604" y="931908"/>
                </a:lnTo>
                <a:lnTo>
                  <a:pt x="0" y="9319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026573" y="5129802"/>
            <a:ext cx="5907967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για την κάλυψη επαναλαμβανόμενων αναγκών, όπως υλικά, καθαριότητα, καύσιμα, συντηρήσεις κ.ά., για πολλούς φορείς ταυτόχρονα ή για πολυετή προγράμματα.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911484" y="6892683"/>
            <a:ext cx="4318241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για ηλεκτρονικές αγορές υπηρεσιών ή προμηθειών, με συνεχές άνοιγμα σε νέους προμηθευτές και συνεχή αξιολόγηση.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96994" y="5102054"/>
            <a:ext cx="3772404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F599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Συμφωνίες-Πλαίσιο (άρθρα 33–34 του Ν.4412/2016)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96994" y="6832102"/>
            <a:ext cx="3590448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F599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Δυναμικά Συστήματα Αγορών (ΔΣΑ) – άρθρο 39 του Ν.4412/2016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971364" y="0"/>
            <a:ext cx="6499679" cy="2485706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0" y="2485706"/>
                </a:moveTo>
                <a:lnTo>
                  <a:pt x="6499678" y="2485706"/>
                </a:lnTo>
                <a:lnTo>
                  <a:pt x="6499678" y="0"/>
                </a:lnTo>
                <a:lnTo>
                  <a:pt x="0" y="0"/>
                </a:lnTo>
                <a:lnTo>
                  <a:pt x="0" y="24857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79322" b="-82160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2759686" y="0"/>
            <a:ext cx="6499679" cy="2485706"/>
          </a:xfrm>
          <a:custGeom>
            <a:avLst/>
            <a:gdLst/>
            <a:ahLst/>
            <a:cxnLst/>
            <a:rect l="l" t="t" r="r" b="b"/>
            <a:pathLst>
              <a:path w="6499679" h="2485706">
                <a:moveTo>
                  <a:pt x="6499678" y="2485706"/>
                </a:moveTo>
                <a:lnTo>
                  <a:pt x="0" y="2485706"/>
                </a:lnTo>
                <a:lnTo>
                  <a:pt x="0" y="0"/>
                </a:lnTo>
                <a:lnTo>
                  <a:pt x="6499678" y="0"/>
                </a:lnTo>
                <a:lnTo>
                  <a:pt x="6499678" y="24857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79322" b="-82160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643412" y="3065506"/>
            <a:ext cx="8115300" cy="2657335"/>
            <a:chOff x="0" y="0"/>
            <a:chExt cx="10820400" cy="354311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43114" b="34169"/>
            <a:stretch>
              <a:fillRect/>
            </a:stretch>
          </p:blipFill>
          <p:spPr>
            <a:xfrm>
              <a:off x="0" y="0"/>
              <a:ext cx="10820400" cy="3543114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-1296525" y="6302642"/>
            <a:ext cx="20881051" cy="5455174"/>
          </a:xfrm>
          <a:custGeom>
            <a:avLst/>
            <a:gdLst/>
            <a:ahLst/>
            <a:cxnLst/>
            <a:rect l="l" t="t" r="r" b="b"/>
            <a:pathLst>
              <a:path w="20881051" h="5455174">
                <a:moveTo>
                  <a:pt x="0" y="0"/>
                </a:moveTo>
                <a:lnTo>
                  <a:pt x="20881050" y="0"/>
                </a:lnTo>
                <a:lnTo>
                  <a:pt x="20881050" y="5455174"/>
                </a:lnTo>
                <a:lnTo>
                  <a:pt x="0" y="54551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86521" y="6054193"/>
            <a:ext cx="8115300" cy="2536855"/>
            <a:chOff x="0" y="0"/>
            <a:chExt cx="10820400" cy="338247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t="26876" b="33553"/>
            <a:stretch>
              <a:fillRect/>
            </a:stretch>
          </p:blipFill>
          <p:spPr>
            <a:xfrm>
              <a:off x="0" y="0"/>
              <a:ext cx="10820400" cy="3382474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16523117" y="8591048"/>
            <a:ext cx="878362" cy="878362"/>
          </a:xfrm>
          <a:custGeom>
            <a:avLst/>
            <a:gdLst/>
            <a:ahLst/>
            <a:cxnLst/>
            <a:rect l="l" t="t" r="r" b="b"/>
            <a:pathLst>
              <a:path w="878362" h="878362">
                <a:moveTo>
                  <a:pt x="0" y="0"/>
                </a:moveTo>
                <a:lnTo>
                  <a:pt x="878362" y="0"/>
                </a:lnTo>
                <a:lnTo>
                  <a:pt x="878362" y="878362"/>
                </a:lnTo>
                <a:lnTo>
                  <a:pt x="0" y="878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9519" y="2485706"/>
            <a:ext cx="878362" cy="878362"/>
          </a:xfrm>
          <a:custGeom>
            <a:avLst/>
            <a:gdLst/>
            <a:ahLst/>
            <a:cxnLst/>
            <a:rect l="l" t="t" r="r" b="b"/>
            <a:pathLst>
              <a:path w="878362" h="878362">
                <a:moveTo>
                  <a:pt x="0" y="0"/>
                </a:moveTo>
                <a:lnTo>
                  <a:pt x="878362" y="0"/>
                </a:lnTo>
                <a:lnTo>
                  <a:pt x="878362" y="878362"/>
                </a:lnTo>
                <a:lnTo>
                  <a:pt x="0" y="878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3398" y="9129712"/>
            <a:ext cx="1690604" cy="931908"/>
          </a:xfrm>
          <a:custGeom>
            <a:avLst/>
            <a:gdLst/>
            <a:ahLst/>
            <a:cxnLst/>
            <a:rect l="l" t="t" r="r" b="b"/>
            <a:pathLst>
              <a:path w="1690604" h="931908">
                <a:moveTo>
                  <a:pt x="0" y="0"/>
                </a:moveTo>
                <a:lnTo>
                  <a:pt x="1690604" y="0"/>
                </a:lnTo>
                <a:lnTo>
                  <a:pt x="1690604" y="931908"/>
                </a:lnTo>
                <a:lnTo>
                  <a:pt x="0" y="9319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90879" y="1594082"/>
            <a:ext cx="11706242" cy="89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6"/>
              </a:lnSpc>
            </a:pPr>
            <a:r>
              <a:rPr lang="en-US" sz="5543" b="1">
                <a:solidFill>
                  <a:srgbClr val="0F599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Οι διαγωνισμοί αυτοί απαιτούν: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67881" y="3316443"/>
            <a:ext cx="7903465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Προσαρμοσμένες διακηρύξεις &amp; ειδικούς όρους,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Χρονική φάση «πρόσβασης στο σύστημα» και «επιμέρους διαγωνισμών»,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Συνεχή υποστήριξη του ΕΣΗΔΗΣ και διαχείριση πολλαπλών συμβαλλομένων.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43412" y="6430445"/>
            <a:ext cx="8030132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Η FORUM Consulting διαθέτει τεκμηριωμένη εμπειρία στην εκπόνηση, ανάρτηση και υποστήριξη τέτοιων διαδικασιών, λειτουργώντας ως τεχνικός σύμβουλος της Αναθέτουσας Αρχής.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20885" y="2675949"/>
            <a:ext cx="13748774" cy="1684921"/>
            <a:chOff x="0" y="0"/>
            <a:chExt cx="3621076" cy="4437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1076" cy="443765"/>
            </a:xfrm>
            <a:custGeom>
              <a:avLst/>
              <a:gdLst/>
              <a:ahLst/>
              <a:cxnLst/>
              <a:rect l="l" t="t" r="r" b="b"/>
              <a:pathLst>
                <a:path w="3621076" h="443765">
                  <a:moveTo>
                    <a:pt x="56310" y="0"/>
                  </a:moveTo>
                  <a:lnTo>
                    <a:pt x="3564767" y="0"/>
                  </a:lnTo>
                  <a:cubicBezTo>
                    <a:pt x="3595865" y="0"/>
                    <a:pt x="3621076" y="25211"/>
                    <a:pt x="3621076" y="56310"/>
                  </a:cubicBezTo>
                  <a:lnTo>
                    <a:pt x="3621076" y="387455"/>
                  </a:lnTo>
                  <a:cubicBezTo>
                    <a:pt x="3621076" y="402390"/>
                    <a:pt x="3615144" y="416712"/>
                    <a:pt x="3604583" y="427272"/>
                  </a:cubicBezTo>
                  <a:cubicBezTo>
                    <a:pt x="3594023" y="437833"/>
                    <a:pt x="3579701" y="443765"/>
                    <a:pt x="3564767" y="443765"/>
                  </a:cubicBezTo>
                  <a:lnTo>
                    <a:pt x="56310" y="443765"/>
                  </a:lnTo>
                  <a:cubicBezTo>
                    <a:pt x="25211" y="443765"/>
                    <a:pt x="0" y="418554"/>
                    <a:pt x="0" y="387455"/>
                  </a:cubicBezTo>
                  <a:lnTo>
                    <a:pt x="0" y="56310"/>
                  </a:lnTo>
                  <a:cubicBezTo>
                    <a:pt x="0" y="25211"/>
                    <a:pt x="25211" y="0"/>
                    <a:pt x="563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solidFill>
                <a:srgbClr val="0F5995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21076" cy="481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675949"/>
            <a:ext cx="4176026" cy="1679903"/>
            <a:chOff x="0" y="0"/>
            <a:chExt cx="5568034" cy="223987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82" r="282"/>
            <a:stretch>
              <a:fillRect/>
            </a:stretch>
          </p:blipFill>
          <p:spPr>
            <a:xfrm>
              <a:off x="0" y="0"/>
              <a:ext cx="5568034" cy="2239871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-1791050" y="3893350"/>
            <a:ext cx="21582325" cy="5638382"/>
          </a:xfrm>
          <a:custGeom>
            <a:avLst/>
            <a:gdLst/>
            <a:ahLst/>
            <a:cxnLst/>
            <a:rect l="l" t="t" r="r" b="b"/>
            <a:pathLst>
              <a:path w="21582325" h="5638382">
                <a:moveTo>
                  <a:pt x="0" y="0"/>
                </a:moveTo>
                <a:lnTo>
                  <a:pt x="21582325" y="0"/>
                </a:lnTo>
                <a:lnTo>
                  <a:pt x="21582325" y="5638383"/>
                </a:lnTo>
                <a:lnTo>
                  <a:pt x="0" y="56383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-3709005" y="-644289"/>
            <a:ext cx="10449872" cy="3996400"/>
          </a:xfrm>
          <a:custGeom>
            <a:avLst/>
            <a:gdLst/>
            <a:ahLst/>
            <a:cxnLst/>
            <a:rect l="l" t="t" r="r" b="b"/>
            <a:pathLst>
              <a:path w="10449872" h="3996400">
                <a:moveTo>
                  <a:pt x="0" y="3996400"/>
                </a:moveTo>
                <a:lnTo>
                  <a:pt x="10449872" y="3996400"/>
                </a:lnTo>
                <a:lnTo>
                  <a:pt x="10449872" y="0"/>
                </a:lnTo>
                <a:lnTo>
                  <a:pt x="0" y="0"/>
                </a:lnTo>
                <a:lnTo>
                  <a:pt x="0" y="39964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79322" b="-82160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665705" y="5027620"/>
            <a:ext cx="13748774" cy="1684921"/>
            <a:chOff x="0" y="0"/>
            <a:chExt cx="3621076" cy="4437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21076" cy="443765"/>
            </a:xfrm>
            <a:custGeom>
              <a:avLst/>
              <a:gdLst/>
              <a:ahLst/>
              <a:cxnLst/>
              <a:rect l="l" t="t" r="r" b="b"/>
              <a:pathLst>
                <a:path w="3621076" h="443765">
                  <a:moveTo>
                    <a:pt x="56310" y="0"/>
                  </a:moveTo>
                  <a:lnTo>
                    <a:pt x="3564767" y="0"/>
                  </a:lnTo>
                  <a:cubicBezTo>
                    <a:pt x="3595865" y="0"/>
                    <a:pt x="3621076" y="25211"/>
                    <a:pt x="3621076" y="56310"/>
                  </a:cubicBezTo>
                  <a:lnTo>
                    <a:pt x="3621076" y="387455"/>
                  </a:lnTo>
                  <a:cubicBezTo>
                    <a:pt x="3621076" y="402390"/>
                    <a:pt x="3615144" y="416712"/>
                    <a:pt x="3604583" y="427272"/>
                  </a:cubicBezTo>
                  <a:cubicBezTo>
                    <a:pt x="3594023" y="437833"/>
                    <a:pt x="3579701" y="443765"/>
                    <a:pt x="3564767" y="443765"/>
                  </a:cubicBezTo>
                  <a:lnTo>
                    <a:pt x="56310" y="443765"/>
                  </a:lnTo>
                  <a:cubicBezTo>
                    <a:pt x="25211" y="443765"/>
                    <a:pt x="0" y="418554"/>
                    <a:pt x="0" y="387455"/>
                  </a:cubicBezTo>
                  <a:lnTo>
                    <a:pt x="0" y="56310"/>
                  </a:lnTo>
                  <a:cubicBezTo>
                    <a:pt x="0" y="25211"/>
                    <a:pt x="25211" y="0"/>
                    <a:pt x="563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solidFill>
                <a:srgbClr val="0F5995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621076" cy="481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73521" y="5027620"/>
            <a:ext cx="4176026" cy="1679903"/>
            <a:chOff x="0" y="0"/>
            <a:chExt cx="5568034" cy="223987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 t="19408" b="19408"/>
            <a:stretch>
              <a:fillRect/>
            </a:stretch>
          </p:blipFill>
          <p:spPr>
            <a:xfrm>
              <a:off x="0" y="0"/>
              <a:ext cx="5568034" cy="2239871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3665705" y="7381184"/>
            <a:ext cx="13748774" cy="1684921"/>
            <a:chOff x="0" y="0"/>
            <a:chExt cx="3621076" cy="44376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621076" cy="443765"/>
            </a:xfrm>
            <a:custGeom>
              <a:avLst/>
              <a:gdLst/>
              <a:ahLst/>
              <a:cxnLst/>
              <a:rect l="l" t="t" r="r" b="b"/>
              <a:pathLst>
                <a:path w="3621076" h="443765">
                  <a:moveTo>
                    <a:pt x="56310" y="0"/>
                  </a:moveTo>
                  <a:lnTo>
                    <a:pt x="3564767" y="0"/>
                  </a:lnTo>
                  <a:cubicBezTo>
                    <a:pt x="3595865" y="0"/>
                    <a:pt x="3621076" y="25211"/>
                    <a:pt x="3621076" y="56310"/>
                  </a:cubicBezTo>
                  <a:lnTo>
                    <a:pt x="3621076" y="387455"/>
                  </a:lnTo>
                  <a:cubicBezTo>
                    <a:pt x="3621076" y="402390"/>
                    <a:pt x="3615144" y="416712"/>
                    <a:pt x="3604583" y="427272"/>
                  </a:cubicBezTo>
                  <a:cubicBezTo>
                    <a:pt x="3594023" y="437833"/>
                    <a:pt x="3579701" y="443765"/>
                    <a:pt x="3564767" y="443765"/>
                  </a:cubicBezTo>
                  <a:lnTo>
                    <a:pt x="56310" y="443765"/>
                  </a:lnTo>
                  <a:cubicBezTo>
                    <a:pt x="25211" y="443765"/>
                    <a:pt x="0" y="418554"/>
                    <a:pt x="0" y="387455"/>
                  </a:cubicBezTo>
                  <a:lnTo>
                    <a:pt x="0" y="56310"/>
                  </a:lnTo>
                  <a:cubicBezTo>
                    <a:pt x="0" y="25211"/>
                    <a:pt x="25211" y="0"/>
                    <a:pt x="563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solidFill>
                <a:srgbClr val="0F5995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621076" cy="481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73521" y="7381184"/>
            <a:ext cx="4176026" cy="1679903"/>
            <a:chOff x="0" y="0"/>
            <a:chExt cx="5568034" cy="2239871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/>
            <a:srcRect t="19715" b="19715"/>
            <a:stretch>
              <a:fillRect/>
            </a:stretch>
          </p:blipFill>
          <p:spPr>
            <a:xfrm>
              <a:off x="0" y="0"/>
              <a:ext cx="5568034" cy="2239871"/>
            </a:xfrm>
            <a:prstGeom prst="rect">
              <a:avLst/>
            </a:prstGeom>
          </p:spPr>
        </p:pic>
      </p:grpSp>
      <p:sp>
        <p:nvSpPr>
          <p:cNvPr id="19" name="Freeform 19"/>
          <p:cNvSpPr/>
          <p:nvPr/>
        </p:nvSpPr>
        <p:spPr>
          <a:xfrm>
            <a:off x="183398" y="9129712"/>
            <a:ext cx="1690604" cy="931908"/>
          </a:xfrm>
          <a:custGeom>
            <a:avLst/>
            <a:gdLst/>
            <a:ahLst/>
            <a:cxnLst/>
            <a:rect l="l" t="t" r="r" b="b"/>
            <a:pathLst>
              <a:path w="1690604" h="931908">
                <a:moveTo>
                  <a:pt x="0" y="0"/>
                </a:moveTo>
                <a:lnTo>
                  <a:pt x="1690604" y="0"/>
                </a:lnTo>
                <a:lnTo>
                  <a:pt x="1690604" y="931908"/>
                </a:lnTo>
                <a:lnTo>
                  <a:pt x="0" y="9319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060838" y="728502"/>
            <a:ext cx="12198462" cy="90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6"/>
              </a:lnSpc>
            </a:pPr>
            <a:r>
              <a:rPr lang="en-US" sz="5543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Οφέλη για τις Αναθέτουσες Αρχές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204726" y="2763804"/>
            <a:ext cx="11595354" cy="136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Συμμόρφωση με τη Νομοθεσία</a:t>
            </a:r>
          </a:p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Πλήρης εναρμόνιση με τα Ν.4412/2016 &amp; Ν.4782/2021 και όλες τις εγκυκλίους του Ελεγκτικού Συνεδρίου, ΕΑΑΔΗΣΥ, ΥΠΕΣ.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049546" y="5115476"/>
            <a:ext cx="11595354" cy="136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Μείωση Διοικητικού Κόστους και Φόρτου</a:t>
            </a:r>
          </a:p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Η FORUM λειτουργεί ως εξωτερικός μηχανισμός διεκπεραίωσης, καλύπτοντας τα κενά σε προσωπικό και τεχνογνωσία.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049546" y="7469039"/>
            <a:ext cx="11595354" cy="136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Διασφάλιση Νομιμότητας &amp; Διαφάνειας</a:t>
            </a:r>
          </a:p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Σωστά τεκμηριωμένα έγγραφα – αποφυγή ενστάσεων, καθυστερήσεων ή ακυρώσεων από Αρχές Ελέγχου.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20885" y="3458579"/>
            <a:ext cx="13748774" cy="1684921"/>
            <a:chOff x="0" y="0"/>
            <a:chExt cx="3621076" cy="4437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1076" cy="443765"/>
            </a:xfrm>
            <a:custGeom>
              <a:avLst/>
              <a:gdLst/>
              <a:ahLst/>
              <a:cxnLst/>
              <a:rect l="l" t="t" r="r" b="b"/>
              <a:pathLst>
                <a:path w="3621076" h="443765">
                  <a:moveTo>
                    <a:pt x="56310" y="0"/>
                  </a:moveTo>
                  <a:lnTo>
                    <a:pt x="3564767" y="0"/>
                  </a:lnTo>
                  <a:cubicBezTo>
                    <a:pt x="3595865" y="0"/>
                    <a:pt x="3621076" y="25211"/>
                    <a:pt x="3621076" y="56310"/>
                  </a:cubicBezTo>
                  <a:lnTo>
                    <a:pt x="3621076" y="387455"/>
                  </a:lnTo>
                  <a:cubicBezTo>
                    <a:pt x="3621076" y="402390"/>
                    <a:pt x="3615144" y="416712"/>
                    <a:pt x="3604583" y="427272"/>
                  </a:cubicBezTo>
                  <a:cubicBezTo>
                    <a:pt x="3594023" y="437833"/>
                    <a:pt x="3579701" y="443765"/>
                    <a:pt x="3564767" y="443765"/>
                  </a:cubicBezTo>
                  <a:lnTo>
                    <a:pt x="56310" y="443765"/>
                  </a:lnTo>
                  <a:cubicBezTo>
                    <a:pt x="25211" y="443765"/>
                    <a:pt x="0" y="418554"/>
                    <a:pt x="0" y="387455"/>
                  </a:cubicBezTo>
                  <a:lnTo>
                    <a:pt x="0" y="56310"/>
                  </a:lnTo>
                  <a:cubicBezTo>
                    <a:pt x="0" y="25211"/>
                    <a:pt x="25211" y="0"/>
                    <a:pt x="563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solidFill>
                <a:srgbClr val="0F5995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21076" cy="481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458579"/>
            <a:ext cx="4176026" cy="1679903"/>
            <a:chOff x="0" y="0"/>
            <a:chExt cx="5568034" cy="223987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19725" b="19725"/>
            <a:stretch>
              <a:fillRect/>
            </a:stretch>
          </p:blipFill>
          <p:spPr>
            <a:xfrm>
              <a:off x="0" y="0"/>
              <a:ext cx="5568034" cy="2239871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-1647163" y="3893350"/>
            <a:ext cx="21582325" cy="5638382"/>
          </a:xfrm>
          <a:custGeom>
            <a:avLst/>
            <a:gdLst/>
            <a:ahLst/>
            <a:cxnLst/>
            <a:rect l="l" t="t" r="r" b="b"/>
            <a:pathLst>
              <a:path w="21582325" h="5638382">
                <a:moveTo>
                  <a:pt x="0" y="0"/>
                </a:moveTo>
                <a:lnTo>
                  <a:pt x="21582326" y="0"/>
                </a:lnTo>
                <a:lnTo>
                  <a:pt x="21582326" y="5638383"/>
                </a:lnTo>
                <a:lnTo>
                  <a:pt x="0" y="56383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-3709005" y="-644289"/>
            <a:ext cx="10449872" cy="3996400"/>
          </a:xfrm>
          <a:custGeom>
            <a:avLst/>
            <a:gdLst/>
            <a:ahLst/>
            <a:cxnLst/>
            <a:rect l="l" t="t" r="r" b="b"/>
            <a:pathLst>
              <a:path w="10449872" h="3996400">
                <a:moveTo>
                  <a:pt x="0" y="3996400"/>
                </a:moveTo>
                <a:lnTo>
                  <a:pt x="10449872" y="3996400"/>
                </a:lnTo>
                <a:lnTo>
                  <a:pt x="10449872" y="0"/>
                </a:lnTo>
                <a:lnTo>
                  <a:pt x="0" y="0"/>
                </a:lnTo>
                <a:lnTo>
                  <a:pt x="0" y="39964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79322" b="-82160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820885" y="6712541"/>
            <a:ext cx="13748774" cy="1684921"/>
            <a:chOff x="0" y="0"/>
            <a:chExt cx="3621076" cy="4437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21076" cy="443765"/>
            </a:xfrm>
            <a:custGeom>
              <a:avLst/>
              <a:gdLst/>
              <a:ahLst/>
              <a:cxnLst/>
              <a:rect l="l" t="t" r="r" b="b"/>
              <a:pathLst>
                <a:path w="3621076" h="443765">
                  <a:moveTo>
                    <a:pt x="56310" y="0"/>
                  </a:moveTo>
                  <a:lnTo>
                    <a:pt x="3564767" y="0"/>
                  </a:lnTo>
                  <a:cubicBezTo>
                    <a:pt x="3595865" y="0"/>
                    <a:pt x="3621076" y="25211"/>
                    <a:pt x="3621076" y="56310"/>
                  </a:cubicBezTo>
                  <a:lnTo>
                    <a:pt x="3621076" y="387455"/>
                  </a:lnTo>
                  <a:cubicBezTo>
                    <a:pt x="3621076" y="402390"/>
                    <a:pt x="3615144" y="416712"/>
                    <a:pt x="3604583" y="427272"/>
                  </a:cubicBezTo>
                  <a:cubicBezTo>
                    <a:pt x="3594023" y="437833"/>
                    <a:pt x="3579701" y="443765"/>
                    <a:pt x="3564767" y="443765"/>
                  </a:cubicBezTo>
                  <a:lnTo>
                    <a:pt x="56310" y="443765"/>
                  </a:lnTo>
                  <a:cubicBezTo>
                    <a:pt x="25211" y="443765"/>
                    <a:pt x="0" y="418554"/>
                    <a:pt x="0" y="387455"/>
                  </a:cubicBezTo>
                  <a:lnTo>
                    <a:pt x="0" y="56310"/>
                  </a:lnTo>
                  <a:cubicBezTo>
                    <a:pt x="0" y="25211"/>
                    <a:pt x="25211" y="0"/>
                    <a:pt x="563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solidFill>
                <a:srgbClr val="0F5995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621076" cy="481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6712541"/>
            <a:ext cx="4176026" cy="1679903"/>
            <a:chOff x="0" y="0"/>
            <a:chExt cx="5568034" cy="223987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 l="2801" t="32814" r="2801" b="10243"/>
            <a:stretch>
              <a:fillRect/>
            </a:stretch>
          </p:blipFill>
          <p:spPr>
            <a:xfrm>
              <a:off x="0" y="0"/>
              <a:ext cx="5568034" cy="2239871"/>
            </a:xfrm>
            <a:prstGeom prst="rect">
              <a:avLst/>
            </a:prstGeom>
          </p:spPr>
        </p:pic>
      </p:grpSp>
      <p:sp>
        <p:nvSpPr>
          <p:cNvPr id="14" name="Freeform 14"/>
          <p:cNvSpPr/>
          <p:nvPr/>
        </p:nvSpPr>
        <p:spPr>
          <a:xfrm>
            <a:off x="183398" y="9129712"/>
            <a:ext cx="1690604" cy="931908"/>
          </a:xfrm>
          <a:custGeom>
            <a:avLst/>
            <a:gdLst/>
            <a:ahLst/>
            <a:cxnLst/>
            <a:rect l="l" t="t" r="r" b="b"/>
            <a:pathLst>
              <a:path w="1690604" h="931908">
                <a:moveTo>
                  <a:pt x="0" y="0"/>
                </a:moveTo>
                <a:lnTo>
                  <a:pt x="1690604" y="0"/>
                </a:lnTo>
                <a:lnTo>
                  <a:pt x="1690604" y="931908"/>
                </a:lnTo>
                <a:lnTo>
                  <a:pt x="0" y="9319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903172" y="1489511"/>
            <a:ext cx="12198462" cy="90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6"/>
              </a:lnSpc>
            </a:pPr>
            <a:r>
              <a:rPr lang="en-US" sz="5543" b="1">
                <a:solidFill>
                  <a:srgbClr val="0F599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Οφέλη για τις Αναθέτουσες Αρχές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04726" y="3589871"/>
            <a:ext cx="11595354" cy="136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Επιτάχυνση Διαγωνιστικών Διαδικασιών</a:t>
            </a:r>
          </a:p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Υποστηρίζεται πλήρως η χρήση της πλατφόρμας ΕΣΗΔΗΣ, με έμπειρους συμβούλους και τυποποιημένες διαδικασίες..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04726" y="6800397"/>
            <a:ext cx="11595354" cy="136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Αξιοπιστία &amp; Διαχρονική Υποστήριξη</a:t>
            </a:r>
          </a:p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Η εταιρεία έχει συνεργαστεί με Δήμους, ΟΤΑ, ΔΕΥΑ, Λιμενικά Ταμεία </a:t>
            </a:r>
          </a:p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και ΝΠΔΔ πανελλαδικά..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6594466" y="0"/>
            <a:ext cx="1329668" cy="1105779"/>
            <a:chOff x="0" y="0"/>
            <a:chExt cx="1772891" cy="1474372"/>
          </a:xfrm>
        </p:grpSpPr>
        <p:sp>
          <p:nvSpPr>
            <p:cNvPr id="19" name="Freeform 19"/>
            <p:cNvSpPr/>
            <p:nvPr/>
          </p:nvSpPr>
          <p:spPr>
            <a:xfrm>
              <a:off x="298518" y="0"/>
              <a:ext cx="1474372" cy="1474372"/>
            </a:xfrm>
            <a:custGeom>
              <a:avLst/>
              <a:gdLst/>
              <a:ahLst/>
              <a:cxnLst/>
              <a:rect l="l" t="t" r="r" b="b"/>
              <a:pathLst>
                <a:path w="1474372" h="1474372">
                  <a:moveTo>
                    <a:pt x="0" y="0"/>
                  </a:moveTo>
                  <a:lnTo>
                    <a:pt x="1474373" y="0"/>
                  </a:lnTo>
                  <a:lnTo>
                    <a:pt x="1474373" y="1474372"/>
                  </a:lnTo>
                  <a:lnTo>
                    <a:pt x="0" y="1474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0" name="Group 20"/>
            <p:cNvGrpSpPr/>
            <p:nvPr/>
          </p:nvGrpSpPr>
          <p:grpSpPr>
            <a:xfrm>
              <a:off x="418214" y="112913"/>
              <a:ext cx="1210364" cy="1210364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F0F2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4703" tIns="34703" rIns="34703" bIns="34703" rtlCol="0" anchor="ctr"/>
              <a:lstStyle/>
              <a:p>
                <a:pPr algn="ctr">
                  <a:lnSpc>
                    <a:spcPts val="2380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0" y="191050"/>
              <a:ext cx="597037" cy="600026"/>
            </a:xfrm>
            <a:custGeom>
              <a:avLst/>
              <a:gdLst/>
              <a:ahLst/>
              <a:cxnLst/>
              <a:rect l="l" t="t" r="r" b="b"/>
              <a:pathLst>
                <a:path w="597037" h="600026">
                  <a:moveTo>
                    <a:pt x="0" y="0"/>
                  </a:moveTo>
                  <a:lnTo>
                    <a:pt x="597037" y="0"/>
                  </a:lnTo>
                  <a:lnTo>
                    <a:pt x="597037" y="600026"/>
                  </a:lnTo>
                  <a:lnTo>
                    <a:pt x="0" y="600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484193" y="251812"/>
              <a:ext cx="1103024" cy="914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1093" b="1" spc="-59">
                  <a:solidFill>
                    <a:srgbClr val="0C233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Εταιρεία </a:t>
              </a:r>
            </a:p>
            <a:p>
              <a:pPr algn="ctr">
                <a:lnSpc>
                  <a:spcPts val="1399"/>
                </a:lnSpc>
              </a:pPr>
              <a:r>
                <a:rPr lang="en-US" sz="1093" b="1" spc="-59">
                  <a:solidFill>
                    <a:srgbClr val="0C233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Ομίλου Forum Consulting 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597</Words>
  <Application>Microsoft Office PowerPoint</Application>
  <PresentationFormat>Προσαρμογή</PresentationFormat>
  <Paragraphs>98</Paragraphs>
  <Slides>10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20" baseType="lpstr">
      <vt:lpstr>Arial</vt:lpstr>
      <vt:lpstr>Open Sauce</vt:lpstr>
      <vt:lpstr>Open Sauce Bold</vt:lpstr>
      <vt:lpstr>Open Sauce Heavy</vt:lpstr>
      <vt:lpstr>Montserrat Light</vt:lpstr>
      <vt:lpstr>Canva Sans Bold</vt:lpstr>
      <vt:lpstr>Calibri</vt:lpstr>
      <vt:lpstr>Poppins Bold</vt:lpstr>
      <vt:lpstr>Canva Sans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Δημοσιες Συμβάσεις TWD2025</dc:title>
  <dc:creator>Kostas Mpavellas</dc:creator>
  <cp:lastModifiedBy>Kostas Mpavellas</cp:lastModifiedBy>
  <cp:revision>2</cp:revision>
  <dcterms:created xsi:type="dcterms:W3CDTF">2006-08-16T00:00:00Z</dcterms:created>
  <dcterms:modified xsi:type="dcterms:W3CDTF">2025-05-28T05:29:44Z</dcterms:modified>
  <dc:identifier>DAGopHiHJ08</dc:identifier>
</cp:coreProperties>
</file>